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40"/>
  </p:notesMasterIdLst>
  <p:sldIdLst>
    <p:sldId id="460" r:id="rId2"/>
    <p:sldId id="581" r:id="rId3"/>
    <p:sldId id="534" r:id="rId4"/>
    <p:sldId id="524" r:id="rId5"/>
    <p:sldId id="565" r:id="rId6"/>
    <p:sldId id="550" r:id="rId7"/>
    <p:sldId id="566" r:id="rId8"/>
    <p:sldId id="464" r:id="rId9"/>
    <p:sldId id="489" r:id="rId10"/>
    <p:sldId id="469" r:id="rId11"/>
    <p:sldId id="518" r:id="rId12"/>
    <p:sldId id="579" r:id="rId13"/>
    <p:sldId id="591" r:id="rId14"/>
    <p:sldId id="505" r:id="rId15"/>
    <p:sldId id="583" r:id="rId16"/>
    <p:sldId id="595" r:id="rId17"/>
    <p:sldId id="479" r:id="rId18"/>
    <p:sldId id="539" r:id="rId19"/>
    <p:sldId id="580" r:id="rId20"/>
    <p:sldId id="516" r:id="rId21"/>
    <p:sldId id="596" r:id="rId22"/>
    <p:sldId id="475" r:id="rId23"/>
    <p:sldId id="477" r:id="rId24"/>
    <p:sldId id="481" r:id="rId25"/>
    <p:sldId id="484" r:id="rId26"/>
    <p:sldId id="495" r:id="rId27"/>
    <p:sldId id="576" r:id="rId28"/>
    <p:sldId id="545" r:id="rId29"/>
    <p:sldId id="483" r:id="rId30"/>
    <p:sldId id="548" r:id="rId31"/>
    <p:sldId id="569" r:id="rId32"/>
    <p:sldId id="586" r:id="rId33"/>
    <p:sldId id="549" r:id="rId34"/>
    <p:sldId id="597" r:id="rId35"/>
    <p:sldId id="485" r:id="rId36"/>
    <p:sldId id="521" r:id="rId37"/>
    <p:sldId id="522" r:id="rId38"/>
    <p:sldId id="547" r:id="rId3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4">
          <p15:clr>
            <a:srgbClr val="A4A3A4"/>
          </p15:clr>
        </p15:guide>
        <p15:guide id="2" pos="28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12327"/>
    <a:srgbClr val="FF3300"/>
    <a:srgbClr val="0000FF"/>
    <a:srgbClr val="FF00FF"/>
    <a:srgbClr val="00FF00"/>
    <a:srgbClr val="6600CC"/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04"/>
        <p:guide pos="28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>
            <a:extLst>
              <a:ext uri="{FF2B5EF4-FFF2-40B4-BE49-F238E27FC236}">
                <a16:creationId xmlns:a16="http://schemas.microsoft.com/office/drawing/2014/main" id="{3F1447B0-0BC2-449B-89E2-8DF829336E7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>
            <a:extLst>
              <a:ext uri="{FF2B5EF4-FFF2-40B4-BE49-F238E27FC236}">
                <a16:creationId xmlns:a16="http://schemas.microsoft.com/office/drawing/2014/main" id="{C7EF39D9-ED87-410E-A534-C9A7BFB5B88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2C73B86-5D93-4536-807F-1AD29E77AF50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41988" name="幻灯片图像占位符 3">
            <a:extLst>
              <a:ext uri="{FF2B5EF4-FFF2-40B4-BE49-F238E27FC236}">
                <a16:creationId xmlns:a16="http://schemas.microsoft.com/office/drawing/2014/main" id="{290F8439-E025-4729-A279-519AD85748B1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42975" y="685800"/>
            <a:ext cx="497363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>
            <a:extLst>
              <a:ext uri="{FF2B5EF4-FFF2-40B4-BE49-F238E27FC236}">
                <a16:creationId xmlns:a16="http://schemas.microsoft.com/office/drawing/2014/main" id="{F0FB4DDF-73F1-4E84-BA5F-036F7FED8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页脚占位符 5">
            <a:extLst>
              <a:ext uri="{FF2B5EF4-FFF2-40B4-BE49-F238E27FC236}">
                <a16:creationId xmlns:a16="http://schemas.microsoft.com/office/drawing/2014/main" id="{F2C9D874-9E5D-443E-8DD1-C2C1E9E94AF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>
            <a:extLst>
              <a:ext uri="{FF2B5EF4-FFF2-40B4-BE49-F238E27FC236}">
                <a16:creationId xmlns:a16="http://schemas.microsoft.com/office/drawing/2014/main" id="{AF415BA0-99BE-4B13-8E41-DFD4769FFA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fld id="{A8850548-DD44-4822-B12C-37DDB1CEB17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6219EEAD-EF0E-49AF-B05C-94C7754360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F6928D6C-6265-43DE-902F-F12F579F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2" name="灯片编号占位符 3">
            <a:extLst>
              <a:ext uri="{FF2B5EF4-FFF2-40B4-BE49-F238E27FC236}">
                <a16:creationId xmlns:a16="http://schemas.microsoft.com/office/drawing/2014/main" id="{5A4709A3-DA80-4F7D-B1AD-4875F2F6F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A763CDE-778B-4AD7-A36D-EDD0C9282A5B}" type="slidenum">
              <a:rPr lang="zh-CN" altLang="en-US">
                <a:latin typeface="Arial" panose="020B0604020202020204" pitchFamily="34" charset="0"/>
              </a:rPr>
              <a:pPr eaLnBrk="1" hangingPunct="1"/>
              <a:t>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5E8F2427-089F-4B2A-8B0A-0A787FDD600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29281C4-C6C1-4DA1-A966-60FF07610507}" type="slidenum">
              <a:rPr lang="en-US" altLang="zh-CN" sz="1200">
                <a:latin typeface="Calibri" panose="020F0502020204030204" pitchFamily="34" charset="0"/>
              </a:rPr>
              <a:pPr algn="r" eaLnBrk="1" hangingPunct="1"/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  <p:sp>
        <p:nvSpPr>
          <p:cNvPr id="44035" name="幻灯片图像占位符 1">
            <a:extLst>
              <a:ext uri="{FF2B5EF4-FFF2-40B4-BE49-F238E27FC236}">
                <a16:creationId xmlns:a16="http://schemas.microsoft.com/office/drawing/2014/main" id="{6BDFFCE8-89D6-4049-810D-2683A99110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44036" name="备注占位符 2">
            <a:extLst>
              <a:ext uri="{FF2B5EF4-FFF2-40B4-BE49-F238E27FC236}">
                <a16:creationId xmlns:a16="http://schemas.microsoft.com/office/drawing/2014/main" id="{C05DE8D7-275B-4DD1-9178-341207895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44037" name="灯片编号占位符 3">
            <a:extLst>
              <a:ext uri="{FF2B5EF4-FFF2-40B4-BE49-F238E27FC236}">
                <a16:creationId xmlns:a16="http://schemas.microsoft.com/office/drawing/2014/main" id="{1D7C8522-F10E-4B12-805B-AD489D4E64CB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A075DF8-5A68-4CDB-BB5B-51B28A405578}" type="slidenum">
              <a:rPr lang="en-US" altLang="zh-CN" sz="1200" b="1">
                <a:latin typeface="Times New Roman" panose="02020603050405020304" pitchFamily="18" charset="0"/>
                <a:ea typeface="楷体_GB2312" pitchFamily="49" charset="-122"/>
              </a:rPr>
              <a:pPr algn="r" eaLnBrk="1" hangingPunct="1"/>
              <a:t>13</a:t>
            </a:fld>
            <a:endParaRPr lang="en-US" altLang="zh-CN" sz="1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45CE2AF-0693-4957-BEA1-36FE307C58C6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7C993F1-CB42-46C2-B53F-AD212D8725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209D5977-5E3F-4EB3-B63A-768DEF988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9AC20E0-94EF-4B87-85D6-BAF88F835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2BD4188-0DE9-44F2-8B80-E81098809E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31F0D72-7049-4253-815E-A54135FB6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7C0F586E-01E5-475C-82A9-8241FB8BF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7489927-07E9-4BC8-A8EC-2B468C6B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5A4C8D3-29B1-45E0-A8D6-97EC406CC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7A3B8211-11EF-49DC-B819-CE039C6AB0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525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525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98B04041-FDE6-43B7-93FE-EC7C80439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D657109-39A7-4B93-B389-8C9C1873D8A2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7D7D98EA-BC7B-46D1-8412-83B7D0B2AA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BD39360-8533-4817-BD52-534B85FBD2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3901E4-6A49-4028-9DB7-1D73BD1C282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773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6C25C3B-2248-47C8-8354-30F2A2501B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1A40B-E08F-407B-A571-975459C94195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1994C5B-36B6-4FB6-9D7B-FE817BC32D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2214D67-52C8-42BC-B34B-F4F04D9F65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F21107-A7BE-4D84-960E-6349B873FA5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291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1FB3DAA-F344-4762-911A-73BA023F48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4F0F9-B7DC-49A1-99ED-F4D6746F135D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152A39F-B049-4324-A05B-CA3EF76596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108C225-6E07-4B7C-A33A-EC299D7175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995085-35B1-4EFB-8ACF-FCBE9DEEA4F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933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452C618-DB5A-4D93-B042-B9AAA86B40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43693-A5F9-4637-B606-D58A38C36476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CD1079B2-2AE7-4B2B-81AB-0620345033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9BCF0D0-EBED-4C5C-AC08-D478DE153E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B53F4B-261D-4803-A60D-9BACC73C8E3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173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A61DCB1-A49F-44BF-B2C2-155BDABD5A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4A042-DDEE-4FC9-B4D8-4767B389C6DA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716FA49-8D87-41FD-9F26-BD1CF12836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3D56B57-7EBA-46FB-B6B0-EF607E951A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B31D30-F3DD-4B27-9B93-86F099B4D10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7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8A0F4AB-8C8B-4599-947E-9D60932A19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D7021-7111-4770-831D-01732174269F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0C65F44-3C0F-46EE-9F79-1AE0CF40C2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9A76BA1-CB17-4D59-96A1-24332E1D07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8558D7-C3F0-455F-95AD-AE0EB3E048C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901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FA3CC02-7E67-4FD5-9280-27A02ACC9C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D11CC-EBA7-4A76-AF3E-A477485FF3A6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135E4FB-694E-4EAC-B1E4-1BFBBC9456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8858A09-D12C-40CA-AB79-DEBDC54BDB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711D8D-C7AF-4676-BE96-C64ABB6CE15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00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76890E9-2835-4C28-A30A-26914965E0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A8511-9822-4EB5-BE9C-50745AAAB08B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4C4058F-76D2-4444-B35C-391599BD64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12027B0-3EE7-4F84-B8FA-C2BEC30302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8E8B16-0494-4058-8FCF-8477244CD75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7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D626B66-204F-408F-BAEC-E942B787DF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1C2C52-D945-4B2D-B651-ECD01FF9E7C0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CBDF693-BDC1-465B-9B94-8A9BA51D7C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8B2289F-03C1-4473-A525-401026B70A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4AB88-B9E2-46D7-8677-0184EC6A0CA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541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9C3CFCD3-497B-4D8B-BFA4-A2D1E85092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824AE-37C4-46A4-9811-CE65071F16DA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6444ADC7-77BE-4191-BA6E-012C16206E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EB4C8CC0-8F23-4C3F-A0C2-CF9C6B4166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70E8F8-B1D8-48B8-B528-75568B8873D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924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3BC0BD6-EEE2-45B0-BC1E-22706C4981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DE495-8A5C-485E-9E5A-AE79031CD0CA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B5B83C9-E4B0-4137-B357-997A10418D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71C9715-63C7-4936-9486-C20F4AF81C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79BDB8-2159-4961-B226-6CD9E60B003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139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18640C7-7533-48DA-8BE7-EFB2D9E790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E7734-9284-4A8E-9FD3-98C3F8E9721A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72A3279-2274-488E-B9D4-FADAF20C7D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99D7710-FA5C-40A9-BAB2-0016C7D870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04603-7C84-4A96-81D8-606E35BC310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71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13E6693-AC36-4510-A1E0-93D035F10C4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43B1C1B-F2F0-4AA9-9C4C-D5C43DF674D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931C8C3-B8C6-4CCD-BCA1-36CEC43C4E3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2750659-D138-46EF-92D4-71D6607D55D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0264D54-FBF0-4774-AA31-EE0D8E0338F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5CC9765-B360-4592-BF43-8186DD6DA8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F845B46-52E7-4E3A-8CA3-2C948FF1A3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B4AD3E7C-E6F5-4380-A58C-E20983AA8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F62E2E3E-027B-4E23-AC30-9BF4FD9FB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1563" name="Rectangle 11">
            <a:extLst>
              <a:ext uri="{FF2B5EF4-FFF2-40B4-BE49-F238E27FC236}">
                <a16:creationId xmlns:a16="http://schemas.microsoft.com/office/drawing/2014/main" id="{46D630E6-25FF-4177-9E16-7339497303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5D4E59D0-C55E-4E83-A61E-769004E1F8B0}" type="datetimeFigureOut">
              <a:rPr lang="zh-CN" altLang="en-US"/>
              <a:pPr>
                <a:defRPr/>
              </a:pPr>
              <a:t>2019/9/3</a:t>
            </a:fld>
            <a:endParaRPr lang="en-US" altLang="zh-CN"/>
          </a:p>
        </p:txBody>
      </p:sp>
      <p:sp>
        <p:nvSpPr>
          <p:cNvPr id="151564" name="Rectangle 12">
            <a:extLst>
              <a:ext uri="{FF2B5EF4-FFF2-40B4-BE49-F238E27FC236}">
                <a16:creationId xmlns:a16="http://schemas.microsoft.com/office/drawing/2014/main" id="{E8C6DCC2-CD69-4DD8-8DF7-197C3B331F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65" name="Rectangle 13">
            <a:extLst>
              <a:ext uri="{FF2B5EF4-FFF2-40B4-BE49-F238E27FC236}">
                <a16:creationId xmlns:a16="http://schemas.microsoft.com/office/drawing/2014/main" id="{C9FCF260-6F5B-42F1-8118-9DBD30BAFFA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BF94492-456C-46AB-94CF-944CBBAA344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jpeg"/><Relationship Id="rId18" Type="http://schemas.openxmlformats.org/officeDocument/2006/relationships/image" Target="../media/image18.png"/><Relationship Id="rId3" Type="http://schemas.openxmlformats.org/officeDocument/2006/relationships/image" Target="../media/image9.jpe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.jpeg"/><Relationship Id="rId1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.jpeg"/><Relationship Id="rId20" Type="http://schemas.openxmlformats.org/officeDocument/2006/relationships/image" Target="../media/image27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jpe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5" Type="http://schemas.openxmlformats.org/officeDocument/2006/relationships/image" Target="../media/image24.jpe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jpeg"/><Relationship Id="rId1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3.xml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../../&#30446;&#24405;.pp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F:/2012&#24180;&#19979;/&#21335;&#26041;%20&#26032;&#20013;&#32771;%20&#22320;&#29702;/LC-26A.TI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 descr="as">
            <a:extLst>
              <a:ext uri="{FF2B5EF4-FFF2-40B4-BE49-F238E27FC236}">
                <a16:creationId xmlns:a16="http://schemas.microsoft.com/office/drawing/2014/main" id="{074F8A83-84E9-42E2-A8ED-160C289E7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2" descr="PE01616_">
            <a:extLst>
              <a:ext uri="{FF2B5EF4-FFF2-40B4-BE49-F238E27FC236}">
                <a16:creationId xmlns:a16="http://schemas.microsoft.com/office/drawing/2014/main" id="{71B98C0C-B463-4F6A-B7D8-A14FB0CFB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2781300"/>
            <a:ext cx="4383087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3">
            <a:extLst>
              <a:ext uri="{FF2B5EF4-FFF2-40B4-BE49-F238E27FC236}">
                <a16:creationId xmlns:a16="http://schemas.microsoft.com/office/drawing/2014/main" id="{67F91080-CA86-49D8-AA6C-E9E9CBE0A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33375"/>
            <a:ext cx="4343400" cy="3384550"/>
          </a:xfrm>
          <a:prstGeom prst="wedgeRectCallout">
            <a:avLst>
              <a:gd name="adj1" fmla="val -68056"/>
              <a:gd name="adj2" fmla="val 80301"/>
            </a:avLst>
          </a:prstGeom>
          <a:noFill/>
          <a:ln w="381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4000" b="1">
                <a:latin typeface="Times New Roman" panose="02020603050405020304" pitchFamily="18" charset="0"/>
                <a:ea typeface="楷体" panose="02010609060101010101" pitchFamily="49" charset="-122"/>
              </a:rPr>
              <a:t>高山不见一寸土，平地不见半亩田。五湖四海没有水，世界各国在眼前。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b="1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3200" b="1">
                <a:ea typeface="黑体" panose="02010609060101010101" pitchFamily="49" charset="-122"/>
              </a:rPr>
              <a:t>  (</a:t>
            </a:r>
            <a:r>
              <a:rPr lang="zh-CN" altLang="en-US" sz="3200" b="1">
                <a:ea typeface="黑体" panose="02010609060101010101" pitchFamily="49" charset="-122"/>
              </a:rPr>
              <a:t>打一地理教学用具</a:t>
            </a:r>
            <a:r>
              <a:rPr lang="en-US" altLang="zh-CN" sz="3200" b="1">
                <a:ea typeface="黑体" panose="02010609060101010101" pitchFamily="49" charset="-122"/>
              </a:rPr>
              <a:t>)</a:t>
            </a:r>
            <a:endParaRPr lang="en-US" altLang="zh-CN" sz="3200" b="1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A41BC60B-7FA4-41AA-8A8F-23D2D29F6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4076700"/>
            <a:ext cx="1447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地图</a:t>
            </a:r>
          </a:p>
        </p:txBody>
      </p:sp>
      <p:sp>
        <p:nvSpPr>
          <p:cNvPr id="5126" name="WordArt 5" descr="窄竖线">
            <a:extLst>
              <a:ext uri="{FF2B5EF4-FFF2-40B4-BE49-F238E27FC236}">
                <a16:creationId xmlns:a16="http://schemas.microsoft.com/office/drawing/2014/main" id="{60035596-7B07-492A-95DA-5642D6869092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95288" y="836613"/>
            <a:ext cx="2466975" cy="1754187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0356"/>
              </a:avLst>
            </a:prstTxWarp>
          </a:bodyPr>
          <a:lstStyle/>
          <a:p>
            <a:pPr algn="ctr"/>
            <a:r>
              <a:rPr lang="zh-CN" altLang="en-US" sz="4800" b="1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blipFill dpi="0" rotWithShape="0">
                  <a:blip r:embed="rId5"/>
                  <a:srcRect/>
                  <a:tile tx="0" ty="0" sx="100000" sy="100000" flip="none" algn="tl"/>
                </a:blipFill>
                <a:effectLst>
                  <a:outerShdw dist="45791" dir="2021404" algn="ctr" rotWithShape="0">
                    <a:srgbClr val="808080"/>
                  </a:outerShdw>
                </a:effectLst>
                <a:latin typeface="宋体" panose="02010600030101010101" pitchFamily="2" charset="-122"/>
              </a:rPr>
              <a:t>猜谜语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66CB5192-809D-47F8-B8CA-A1B032AC7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4581525"/>
            <a:ext cx="5400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1.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地理学的“第二语言”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2.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学习地理的重要工具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5124" grpId="0" autoUpdateAnimBg="0"/>
      <p:bldP spid="3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12D58PICNfQ">
            <a:extLst>
              <a:ext uri="{FF2B5EF4-FFF2-40B4-BE49-F238E27FC236}">
                <a16:creationId xmlns:a16="http://schemas.microsoft.com/office/drawing/2014/main" id="{8AC85C8C-55FE-4B5D-AA4F-137EC92B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445CCB64-56E8-47D3-BE23-B6B4E641D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950" y="3165475"/>
            <a:ext cx="59070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6000" b="1">
                <a:latin typeface="Times New Roman" panose="02020603050405020304" pitchFamily="18" charset="0"/>
                <a:ea typeface="楷体" panose="02010609060101010101" pitchFamily="49" charset="-122"/>
              </a:rPr>
              <a:t>地图上辨别方向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723FC621-84CF-4175-9EAD-0780152E2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341438"/>
            <a:ext cx="51371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8000" b="1">
                <a:latin typeface="楷体" panose="02010609060101010101" pitchFamily="49" charset="-122"/>
                <a:ea typeface="楷体" panose="02010609060101010101" pitchFamily="49" charset="-122"/>
              </a:rPr>
              <a:t>一、方向</a:t>
            </a:r>
          </a:p>
        </p:txBody>
      </p:sp>
      <p:sp>
        <p:nvSpPr>
          <p:cNvPr id="13317" name="Text Box 8">
            <a:extLst>
              <a:ext uri="{FF2B5EF4-FFF2-40B4-BE49-F238E27FC236}">
                <a16:creationId xmlns:a16="http://schemas.microsoft.com/office/drawing/2014/main" id="{68834982-2AD0-4204-9A99-7ED870415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60350"/>
            <a:ext cx="44640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6000" b="1">
              <a:solidFill>
                <a:srgbClr val="FF00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02D58PIC9Xt">
            <a:extLst>
              <a:ext uri="{FF2B5EF4-FFF2-40B4-BE49-F238E27FC236}">
                <a16:creationId xmlns:a16="http://schemas.microsoft.com/office/drawing/2014/main" id="{8C0F6F39-4293-49B4-8BF6-45B2F4C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>
            <a:extLst>
              <a:ext uri="{FF2B5EF4-FFF2-40B4-BE49-F238E27FC236}">
                <a16:creationId xmlns:a16="http://schemas.microsoft.com/office/drawing/2014/main" id="{CEED6731-167F-40FB-A89B-67FCF79C71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769350" cy="2060575"/>
          </a:xfrm>
        </p:spPr>
        <p:txBody>
          <a:bodyPr/>
          <a:lstStyle/>
          <a:p>
            <a:pPr eaLnBrk="1" hangingPunct="1"/>
            <a:r>
              <a:rPr kumimoji="1" lang="en-US" altLang="zh-CN" sz="4800" b="1">
                <a:solidFill>
                  <a:srgbClr val="FFFF00"/>
                </a:solidFill>
              </a:rPr>
              <a:t>  </a:t>
            </a:r>
            <a:r>
              <a:rPr kumimoji="1" lang="en-US" altLang="zh-CN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、一般定向法：</a:t>
            </a:r>
            <a:br>
              <a:rPr kumimoji="1" lang="zh-CN" altLang="en-US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1" lang="zh-CN" altLang="en-US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br>
              <a:rPr lang="zh-CN" altLang="en-US" sz="4000" b="1">
                <a:solidFill>
                  <a:srgbClr val="FF00FF"/>
                </a:solidFill>
              </a:rPr>
            </a:br>
            <a:endParaRPr lang="zh-CN" altLang="en-US" sz="4000" b="1">
              <a:solidFill>
                <a:srgbClr val="FF00FF"/>
              </a:solidFill>
            </a:endParaRPr>
          </a:p>
        </p:txBody>
      </p:sp>
      <p:sp>
        <p:nvSpPr>
          <p:cNvPr id="63491" name="AutoShape 3">
            <a:extLst>
              <a:ext uri="{FF2B5EF4-FFF2-40B4-BE49-F238E27FC236}">
                <a16:creationId xmlns:a16="http://schemas.microsoft.com/office/drawing/2014/main" id="{3C78B688-5602-402D-ACF8-0527A28E1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2205038"/>
            <a:ext cx="4176713" cy="4032250"/>
          </a:xfrm>
          <a:prstGeom prst="star4">
            <a:avLst>
              <a:gd name="adj" fmla="val 10519"/>
            </a:avLst>
          </a:prstGeom>
          <a:gradFill rotWithShape="0">
            <a:gsLst>
              <a:gs pos="0">
                <a:srgbClr val="33CCFF"/>
              </a:gs>
              <a:gs pos="100000">
                <a:srgbClr val="0066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A0A5C306-772E-4B86-B652-95E99131A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557338"/>
            <a:ext cx="2305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4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北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E8667A00-93E2-4EA5-9A6F-BAF899CCC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1773238"/>
            <a:ext cx="24114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4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西北</a:t>
            </a:r>
          </a:p>
        </p:txBody>
      </p:sp>
      <p:sp>
        <p:nvSpPr>
          <p:cNvPr id="63494" name="Text Box 6">
            <a:extLst>
              <a:ext uri="{FF2B5EF4-FFF2-40B4-BE49-F238E27FC236}">
                <a16:creationId xmlns:a16="http://schemas.microsoft.com/office/drawing/2014/main" id="{4A631EF3-E921-48E4-B32B-DDB6AF3E8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789363"/>
            <a:ext cx="15128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4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西</a:t>
            </a:r>
          </a:p>
        </p:txBody>
      </p:sp>
      <p:sp>
        <p:nvSpPr>
          <p:cNvPr id="63495" name="Text Box 7">
            <a:extLst>
              <a:ext uri="{FF2B5EF4-FFF2-40B4-BE49-F238E27FC236}">
                <a16:creationId xmlns:a16="http://schemas.microsoft.com/office/drawing/2014/main" id="{2B7587E3-F568-44BE-A4A0-4E1BB958D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5949950"/>
            <a:ext cx="15128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4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南</a:t>
            </a:r>
          </a:p>
        </p:txBody>
      </p:sp>
      <p:sp>
        <p:nvSpPr>
          <p:cNvPr id="63496" name="Text Box 8">
            <a:extLst>
              <a:ext uri="{FF2B5EF4-FFF2-40B4-BE49-F238E27FC236}">
                <a16:creationId xmlns:a16="http://schemas.microsoft.com/office/drawing/2014/main" id="{6E74E20C-E632-4060-8EC7-0E535F33D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16338"/>
            <a:ext cx="1344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4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东</a:t>
            </a:r>
          </a:p>
        </p:txBody>
      </p:sp>
      <p:sp>
        <p:nvSpPr>
          <p:cNvPr id="63497" name="Text Box 9">
            <a:extLst>
              <a:ext uri="{FF2B5EF4-FFF2-40B4-BE49-F238E27FC236}">
                <a16:creationId xmlns:a16="http://schemas.microsoft.com/office/drawing/2014/main" id="{CCF38C7E-3A47-4C88-9EFC-C8492E120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773238"/>
            <a:ext cx="2016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4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东北</a:t>
            </a:r>
          </a:p>
        </p:txBody>
      </p:sp>
      <p:sp>
        <p:nvSpPr>
          <p:cNvPr id="63498" name="Text Box 10">
            <a:extLst>
              <a:ext uri="{FF2B5EF4-FFF2-40B4-BE49-F238E27FC236}">
                <a16:creationId xmlns:a16="http://schemas.microsoft.com/office/drawing/2014/main" id="{7975B2C3-698E-4A52-BBD0-FD3FE6B33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084763"/>
            <a:ext cx="2876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4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西南</a:t>
            </a:r>
          </a:p>
        </p:txBody>
      </p:sp>
      <p:sp>
        <p:nvSpPr>
          <p:cNvPr id="63499" name="Text Box 11">
            <a:extLst>
              <a:ext uri="{FF2B5EF4-FFF2-40B4-BE49-F238E27FC236}">
                <a16:creationId xmlns:a16="http://schemas.microsoft.com/office/drawing/2014/main" id="{1E40C6F3-5B25-4ABD-A03A-E8A6C5FC7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5157788"/>
            <a:ext cx="2876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4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东南</a:t>
            </a:r>
          </a:p>
        </p:txBody>
      </p:sp>
      <p:sp>
        <p:nvSpPr>
          <p:cNvPr id="63500" name="AutoShape 12">
            <a:extLst>
              <a:ext uri="{FF2B5EF4-FFF2-40B4-BE49-F238E27FC236}">
                <a16:creationId xmlns:a16="http://schemas.microsoft.com/office/drawing/2014/main" id="{7743483C-E5B8-45DF-AEA2-A4722EA8CA52}"/>
              </a:ext>
            </a:extLst>
          </p:cNvPr>
          <p:cNvSpPr>
            <a:spLocks noChangeArrowheads="1"/>
          </p:cNvSpPr>
          <p:nvPr/>
        </p:nvSpPr>
        <p:spPr bwMode="auto">
          <a:xfrm rot="-2666847">
            <a:off x="2771775" y="2565400"/>
            <a:ext cx="3455988" cy="3394075"/>
          </a:xfrm>
          <a:prstGeom prst="star4">
            <a:avLst>
              <a:gd name="adj" fmla="val 10519"/>
            </a:avLst>
          </a:prstGeom>
          <a:gradFill rotWithShape="0">
            <a:gsLst>
              <a:gs pos="0">
                <a:srgbClr val="33CCFF"/>
              </a:gs>
              <a:gs pos="100000">
                <a:srgbClr val="0066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3" name="Text Box 15">
            <a:extLst>
              <a:ext uri="{FF2B5EF4-FFF2-40B4-BE49-F238E27FC236}">
                <a16:creationId xmlns:a16="http://schemas.microsoft.com/office/drawing/2014/main" id="{CF8B1C8A-87F6-478E-9667-C6614759D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692150"/>
            <a:ext cx="7848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>
                <a:solidFill>
                  <a:srgbClr val="FF00FF"/>
                </a:solidFill>
              </a:rPr>
              <a:t>面对地图，上北下南，左西右东。</a:t>
            </a:r>
            <a:br>
              <a:rPr lang="zh-CN" altLang="en-US" sz="4000" b="1">
                <a:solidFill>
                  <a:srgbClr val="FF00FF"/>
                </a:solidFill>
              </a:rPr>
            </a:br>
            <a:endParaRPr lang="zh-CN" altLang="en-US" sz="4000" b="1">
              <a:solidFill>
                <a:srgbClr val="FF00FF"/>
              </a:solidFill>
            </a:endParaRPr>
          </a:p>
        </p:txBody>
      </p:sp>
      <p:sp>
        <p:nvSpPr>
          <p:cNvPr id="14351" name="Text Box 16">
            <a:extLst>
              <a:ext uri="{FF2B5EF4-FFF2-40B4-BE49-F238E27FC236}">
                <a16:creationId xmlns:a16="http://schemas.microsoft.com/office/drawing/2014/main" id="{9092EA5D-8EB8-4144-AD88-C96B6B5EF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586538"/>
            <a:ext cx="6769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63491" grpId="0" animBg="1"/>
      <p:bldP spid="63492" grpId="0" autoUpdateAnimBg="0"/>
      <p:bldP spid="63493" grpId="0" autoUpdateAnimBg="0"/>
      <p:bldP spid="63494" grpId="0" autoUpdateAnimBg="0"/>
      <p:bldP spid="63495" grpId="0" autoUpdateAnimBg="0"/>
      <p:bldP spid="63496" grpId="0" autoUpdateAnimBg="0"/>
      <p:bldP spid="63497" grpId="0" autoUpdateAnimBg="0"/>
      <p:bldP spid="63498" grpId="0" autoUpdateAnimBg="0"/>
      <p:bldP spid="63499" grpId="0" autoUpdateAnimBg="0"/>
      <p:bldP spid="635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31" descr="02D58PIC9Xt">
            <a:extLst>
              <a:ext uri="{FF2B5EF4-FFF2-40B4-BE49-F238E27FC236}">
                <a16:creationId xmlns:a16="http://schemas.microsoft.com/office/drawing/2014/main" id="{87C3AC34-FDAB-454D-99A9-9D72D906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5" name="Group 2">
            <a:extLst>
              <a:ext uri="{FF2B5EF4-FFF2-40B4-BE49-F238E27FC236}">
                <a16:creationId xmlns:a16="http://schemas.microsoft.com/office/drawing/2014/main" id="{AFB7DE38-DBD4-45B5-BDEE-4757E1A459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16463" y="2205038"/>
            <a:ext cx="1370012" cy="1295400"/>
            <a:chOff x="0" y="0"/>
            <a:chExt cx="1247" cy="1296"/>
          </a:xfrm>
        </p:grpSpPr>
        <p:graphicFrame>
          <p:nvGraphicFramePr>
            <p:cNvPr id="2053" name="Object 3">
              <a:extLst>
                <a:ext uri="{FF2B5EF4-FFF2-40B4-BE49-F238E27FC236}">
                  <a16:creationId xmlns:a16="http://schemas.microsoft.com/office/drawing/2014/main" id="{C66531B8-36C9-4B3C-A5E1-07679FA976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1055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" r:id="rId4" imgW="182880" imgH="215645" progId="Photoshop.Image.8">
                    <p:embed/>
                  </p:oleObj>
                </mc:Choice>
                <mc:Fallback>
                  <p:oleObj r:id="rId4" imgW="182880" imgH="215645" progId="Photoshop.Image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055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76" name="Picture 4" descr="gou">
              <a:extLst>
                <a:ext uri="{FF2B5EF4-FFF2-40B4-BE49-F238E27FC236}">
                  <a16:creationId xmlns:a16="http://schemas.microsoft.com/office/drawing/2014/main" id="{295878C9-06A5-4769-B7C7-5EC5DA49D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" y="480"/>
              <a:ext cx="643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6" name="Group 5">
            <a:extLst>
              <a:ext uri="{FF2B5EF4-FFF2-40B4-BE49-F238E27FC236}">
                <a16:creationId xmlns:a16="http://schemas.microsoft.com/office/drawing/2014/main" id="{2EE5C7C1-B9F4-4B8A-A3AF-16317017D4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2133600"/>
            <a:ext cx="1547813" cy="1439863"/>
            <a:chOff x="0" y="0"/>
            <a:chExt cx="1246" cy="1200"/>
          </a:xfrm>
        </p:grpSpPr>
        <p:graphicFrame>
          <p:nvGraphicFramePr>
            <p:cNvPr id="2052" name="Object 6">
              <a:extLst>
                <a:ext uri="{FF2B5EF4-FFF2-40B4-BE49-F238E27FC236}">
                  <a16:creationId xmlns:a16="http://schemas.microsoft.com/office/drawing/2014/main" id="{3647C5DB-83B1-4D81-B83E-0FBAF4EC76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" y="0"/>
            <a:ext cx="958" cy="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" r:id="rId7" imgW="478806" imgH="504724" progId="Photoshop.Image.8">
                    <p:embed/>
                  </p:oleObj>
                </mc:Choice>
                <mc:Fallback>
                  <p:oleObj r:id="rId7" imgW="478806" imgH="504724" progId="Photoshop.Image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0"/>
                          <a:ext cx="958" cy="10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75" name="Picture 7" descr="houzi">
              <a:extLst>
                <a:ext uri="{FF2B5EF4-FFF2-40B4-BE49-F238E27FC236}">
                  <a16:creationId xmlns:a16="http://schemas.microsoft.com/office/drawing/2014/main" id="{C7F6EBCD-6404-4ADF-B210-8322D094F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2"/>
              <a:ext cx="816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7" name="Group 8">
            <a:extLst>
              <a:ext uri="{FF2B5EF4-FFF2-40B4-BE49-F238E27FC236}">
                <a16:creationId xmlns:a16="http://schemas.microsoft.com/office/drawing/2014/main" id="{EE538DDC-01B2-4E82-B7C6-DBF9111D21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58988" y="609600"/>
            <a:ext cx="1439862" cy="1295400"/>
            <a:chOff x="0" y="0"/>
            <a:chExt cx="1243" cy="1248"/>
          </a:xfrm>
        </p:grpSpPr>
        <p:graphicFrame>
          <p:nvGraphicFramePr>
            <p:cNvPr id="2051" name="Object 9">
              <a:extLst>
                <a:ext uri="{FF2B5EF4-FFF2-40B4-BE49-F238E27FC236}">
                  <a16:creationId xmlns:a16="http://schemas.microsoft.com/office/drawing/2014/main" id="{95B086AF-4340-4BC1-82CD-6027389C04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" y="0"/>
            <a:ext cx="1139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1" r:id="rId10" imgW="433074" imgH="475199" progId="Photoshop.Image.8">
                    <p:embed/>
                  </p:oleObj>
                </mc:Choice>
                <mc:Fallback>
                  <p:oleObj r:id="rId10" imgW="433074" imgH="475199" progId="Photoshop.Image.8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" y="0"/>
                          <a:ext cx="1139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74" name="Picture 10" descr="hu">
              <a:extLst>
                <a:ext uri="{FF2B5EF4-FFF2-40B4-BE49-F238E27FC236}">
                  <a16:creationId xmlns:a16="http://schemas.microsoft.com/office/drawing/2014/main" id="{1FBB849B-B4A4-4622-B124-AAE06500D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4"/>
              <a:ext cx="715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8" name="Group 11">
            <a:extLst>
              <a:ext uri="{FF2B5EF4-FFF2-40B4-BE49-F238E27FC236}">
                <a16:creationId xmlns:a16="http://schemas.microsoft.com/office/drawing/2014/main" id="{A10C98AD-8599-480E-8480-350662DB188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00563" y="333375"/>
            <a:ext cx="1524000" cy="1676400"/>
            <a:chOff x="0" y="0"/>
            <a:chExt cx="1315" cy="1440"/>
          </a:xfrm>
        </p:grpSpPr>
        <p:pic>
          <p:nvPicPr>
            <p:cNvPr id="2072" name="Picture 12" descr="房子2">
              <a:extLst>
                <a:ext uri="{FF2B5EF4-FFF2-40B4-BE49-F238E27FC236}">
                  <a16:creationId xmlns:a16="http://schemas.microsoft.com/office/drawing/2014/main" id="{65DFFA3B-2948-4647-A3BC-3709546F4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15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3" name="Picture 13" descr="she">
              <a:extLst>
                <a:ext uri="{FF2B5EF4-FFF2-40B4-BE49-F238E27FC236}">
                  <a16:creationId xmlns:a16="http://schemas.microsoft.com/office/drawing/2014/main" id="{B2C06D4E-78E5-4CA2-9C72-EA355AAEB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" y="528"/>
              <a:ext cx="648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9" name="Group 14">
            <a:extLst>
              <a:ext uri="{FF2B5EF4-FFF2-40B4-BE49-F238E27FC236}">
                <a16:creationId xmlns:a16="http://schemas.microsoft.com/office/drawing/2014/main" id="{E3F96442-1473-4C5E-B383-97481E59CC1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35150" y="3789363"/>
            <a:ext cx="1655763" cy="1524000"/>
            <a:chOff x="0" y="0"/>
            <a:chExt cx="1466" cy="1344"/>
          </a:xfrm>
        </p:grpSpPr>
        <p:pic>
          <p:nvPicPr>
            <p:cNvPr id="2070" name="Picture 15" descr="房子1">
              <a:extLst>
                <a:ext uri="{FF2B5EF4-FFF2-40B4-BE49-F238E27FC236}">
                  <a16:creationId xmlns:a16="http://schemas.microsoft.com/office/drawing/2014/main" id="{7E39EFFB-1F9C-4E0F-AA54-A31F41765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" y="0"/>
              <a:ext cx="1104" cy="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1" name="Picture 16" descr="ma">
              <a:extLst>
                <a:ext uri="{FF2B5EF4-FFF2-40B4-BE49-F238E27FC236}">
                  <a16:creationId xmlns:a16="http://schemas.microsoft.com/office/drawing/2014/main" id="{E5CB5AF9-BF91-4E55-8A86-04F99F27B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80"/>
              <a:ext cx="79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60" name="Group 20">
            <a:extLst>
              <a:ext uri="{FF2B5EF4-FFF2-40B4-BE49-F238E27FC236}">
                <a16:creationId xmlns:a16="http://schemas.microsoft.com/office/drawing/2014/main" id="{1A944E95-A6BD-4C78-904E-57D198D1E3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95513" y="2205038"/>
            <a:ext cx="1524000" cy="1138237"/>
            <a:chOff x="0" y="0"/>
            <a:chExt cx="1440" cy="1008"/>
          </a:xfrm>
        </p:grpSpPr>
        <p:graphicFrame>
          <p:nvGraphicFramePr>
            <p:cNvPr id="2050" name="Object 21">
              <a:extLst>
                <a:ext uri="{FF2B5EF4-FFF2-40B4-BE49-F238E27FC236}">
                  <a16:creationId xmlns:a16="http://schemas.microsoft.com/office/drawing/2014/main" id="{65DDD84C-3F1E-4A8F-B067-6EC508D3DD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1200" cy="9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2" r:id="rId17" imgW="478806" imgH="381968" progId="Photoshop.Image.8">
                    <p:embed/>
                  </p:oleObj>
                </mc:Choice>
                <mc:Fallback>
                  <p:oleObj r:id="rId17" imgW="478806" imgH="381968" progId="Photoshop.Image.8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200" cy="9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69" name="Picture 22" descr="shu">
              <a:extLst>
                <a:ext uri="{FF2B5EF4-FFF2-40B4-BE49-F238E27FC236}">
                  <a16:creationId xmlns:a16="http://schemas.microsoft.com/office/drawing/2014/main" id="{260BE5C1-B0BB-4DE8-8E2B-B918EB15B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" y="144"/>
              <a:ext cx="651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61" name="WordArt 23">
            <a:extLst>
              <a:ext uri="{FF2B5EF4-FFF2-40B4-BE49-F238E27FC236}">
                <a16:creationId xmlns:a16="http://schemas.microsoft.com/office/drawing/2014/main" id="{1892DFE2-BFF3-4FD9-9F2C-18E977D95D6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051050" y="0"/>
            <a:ext cx="2981325" cy="476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小动物找家</a:t>
            </a:r>
          </a:p>
        </p:txBody>
      </p:sp>
      <p:sp>
        <p:nvSpPr>
          <p:cNvPr id="2062" name="Text Box 24">
            <a:extLst>
              <a:ext uri="{FF2B5EF4-FFF2-40B4-BE49-F238E27FC236}">
                <a16:creationId xmlns:a16="http://schemas.microsoft.com/office/drawing/2014/main" id="{6BEAB415-B88C-4BBF-A5DD-500C412B4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751263"/>
            <a:ext cx="4924425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Arial" panose="020B0604020202020204" pitchFamily="34" charset="0"/>
              </a:rPr>
              <a:t>在括号里填上“东、南、西、北”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Arial" panose="020B0604020202020204" pitchFamily="34" charset="0"/>
              </a:rPr>
              <a:t>     小老虎住在小老鼠的（   ）面。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Arial" panose="020B0604020202020204" pitchFamily="34" charset="0"/>
              </a:rPr>
              <a:t>      小蛇住在小老虎的（     ）面。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Arial" panose="020B0604020202020204" pitchFamily="34" charset="0"/>
              </a:rPr>
              <a:t>     小猴子住在小老鼠的（    ）面。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Arial" panose="020B0604020202020204" pitchFamily="34" charset="0"/>
              </a:rPr>
              <a:t>     小马住在小老鼠的（    ）面。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Arial" panose="020B0604020202020204" pitchFamily="34" charset="0"/>
              </a:rPr>
              <a:t>      你还知道什么呢？</a:t>
            </a:r>
          </a:p>
        </p:txBody>
      </p:sp>
      <p:sp>
        <p:nvSpPr>
          <p:cNvPr id="13337" name="Text Box 25">
            <a:extLst>
              <a:ext uri="{FF2B5EF4-FFF2-40B4-BE49-F238E27FC236}">
                <a16:creationId xmlns:a16="http://schemas.microsoft.com/office/drawing/2014/main" id="{F47DF3B6-D2C7-4178-A2E2-CEFC49C68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4205288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CC3300"/>
                </a:solidFill>
                <a:latin typeface="Arial" panose="020B0604020202020204" pitchFamily="34" charset="0"/>
                <a:ea typeface="楷体_GB2312" pitchFamily="49" charset="-122"/>
              </a:rPr>
              <a:t>北</a:t>
            </a:r>
          </a:p>
        </p:txBody>
      </p:sp>
      <p:sp>
        <p:nvSpPr>
          <p:cNvPr id="13338" name="Text Box 26">
            <a:extLst>
              <a:ext uri="{FF2B5EF4-FFF2-40B4-BE49-F238E27FC236}">
                <a16:creationId xmlns:a16="http://schemas.microsoft.com/office/drawing/2014/main" id="{D4B376F7-C67B-492C-9BD3-FDC3B1B6F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100" y="4614863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CC3300"/>
                </a:solidFill>
                <a:latin typeface="Arial" panose="020B0604020202020204" pitchFamily="34" charset="0"/>
                <a:ea typeface="楷体_GB2312" pitchFamily="49" charset="-122"/>
              </a:rPr>
              <a:t>东</a:t>
            </a:r>
          </a:p>
        </p:txBody>
      </p:sp>
      <p:sp>
        <p:nvSpPr>
          <p:cNvPr id="13339" name="Text Box 27">
            <a:extLst>
              <a:ext uri="{FF2B5EF4-FFF2-40B4-BE49-F238E27FC236}">
                <a16:creationId xmlns:a16="http://schemas.microsoft.com/office/drawing/2014/main" id="{AC63D356-3AC2-4FC0-BD67-EC16FCFDF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5029200"/>
            <a:ext cx="541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CC3300"/>
                </a:solidFill>
                <a:latin typeface="Arial" panose="020B0604020202020204" pitchFamily="34" charset="0"/>
                <a:ea typeface="楷体_GB2312" pitchFamily="49" charset="-122"/>
              </a:rPr>
              <a:t>西</a:t>
            </a:r>
          </a:p>
        </p:txBody>
      </p:sp>
      <p:sp>
        <p:nvSpPr>
          <p:cNvPr id="13340" name="Text Box 28">
            <a:extLst>
              <a:ext uri="{FF2B5EF4-FFF2-40B4-BE49-F238E27FC236}">
                <a16:creationId xmlns:a16="http://schemas.microsoft.com/office/drawing/2014/main" id="{D3B092D2-91E0-48B0-BE40-C8CDCB437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5486400"/>
            <a:ext cx="541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CC3300"/>
                </a:solidFill>
                <a:latin typeface="Arial" panose="020B0604020202020204" pitchFamily="34" charset="0"/>
                <a:ea typeface="楷体_GB2312" pitchFamily="49" charset="-122"/>
              </a:rPr>
              <a:t>南</a:t>
            </a:r>
          </a:p>
        </p:txBody>
      </p:sp>
      <p:sp>
        <p:nvSpPr>
          <p:cNvPr id="2067" name="Text Box 34">
            <a:extLst>
              <a:ext uri="{FF2B5EF4-FFF2-40B4-BE49-F238E27FC236}">
                <a16:creationId xmlns:a16="http://schemas.microsoft.com/office/drawing/2014/main" id="{F0C7F43E-7B70-470B-AE7A-FA38CC49C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9275"/>
            <a:ext cx="2771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83981" name="Picture 13" descr="地平面上的八个方向">
            <a:extLst>
              <a:ext uri="{FF2B5EF4-FFF2-40B4-BE49-F238E27FC236}">
                <a16:creationId xmlns:a16="http://schemas.microsoft.com/office/drawing/2014/main" id="{B8DEB022-F094-4D51-99C4-64734C747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0"/>
            <a:ext cx="2895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7" grpId="0"/>
      <p:bldP spid="13338" grpId="0"/>
      <p:bldP spid="13339" grpId="0"/>
      <p:bldP spid="133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7" descr="02D58PIC9Xt">
            <a:extLst>
              <a:ext uri="{FF2B5EF4-FFF2-40B4-BE49-F238E27FC236}">
                <a16:creationId xmlns:a16="http://schemas.microsoft.com/office/drawing/2014/main" id="{3CCC21FF-4D0E-4EFA-A6A6-5C00C2EE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4" descr="用指向标表示方向123">
            <a:extLst>
              <a:ext uri="{FF2B5EF4-FFF2-40B4-BE49-F238E27FC236}">
                <a16:creationId xmlns:a16="http://schemas.microsoft.com/office/drawing/2014/main" id="{68F2A1A1-AD02-414A-B255-AAE0F24A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57338"/>
            <a:ext cx="4522788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6">
            <a:extLst>
              <a:ext uri="{FF2B5EF4-FFF2-40B4-BE49-F238E27FC236}">
                <a16:creationId xmlns:a16="http://schemas.microsoft.com/office/drawing/2014/main" id="{AAB7E49F-FF6C-4BC1-BF0F-F41C1F1A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005263"/>
            <a:ext cx="41148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练一练：</a:t>
            </a: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．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的什么方向？</a:t>
            </a: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3200" b="1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．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的什么方向？</a:t>
            </a: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5365" name="Picture 4">
            <a:extLst>
              <a:ext uri="{FF2B5EF4-FFF2-40B4-BE49-F238E27FC236}">
                <a16:creationId xmlns:a16="http://schemas.microsoft.com/office/drawing/2014/main" id="{B945E137-C635-4CEC-98A4-D79B29C68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204788"/>
            <a:ext cx="673100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Oval 14">
            <a:extLst>
              <a:ext uri="{FF2B5EF4-FFF2-40B4-BE49-F238E27FC236}">
                <a16:creationId xmlns:a16="http://schemas.microsoft.com/office/drawing/2014/main" id="{8D99317C-7270-41BD-A28C-A4D005B71E98}"/>
              </a:ext>
            </a:extLst>
          </p:cNvPr>
          <p:cNvSpPr>
            <a:spLocks noChangeArrowheads="1"/>
          </p:cNvSpPr>
          <p:nvPr/>
        </p:nvSpPr>
        <p:spPr bwMode="auto">
          <a:xfrm rot="-2317106">
            <a:off x="3492500" y="1576388"/>
            <a:ext cx="685800" cy="16002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zh-CN" altLang="en-US" sz="2400"/>
          </a:p>
        </p:txBody>
      </p:sp>
      <p:sp>
        <p:nvSpPr>
          <p:cNvPr id="15367" name="Text Box 24">
            <a:extLst>
              <a:ext uri="{FF2B5EF4-FFF2-40B4-BE49-F238E27FC236}">
                <a16:creationId xmlns:a16="http://schemas.microsoft.com/office/drawing/2014/main" id="{3F661E45-37CE-4E36-834F-8E6B6AD39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981075"/>
            <a:ext cx="70564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231449" name="Text Box 25">
            <a:extLst>
              <a:ext uri="{FF2B5EF4-FFF2-40B4-BE49-F238E27FC236}">
                <a16:creationId xmlns:a16="http://schemas.microsoft.com/office/drawing/2014/main" id="{4E4BAD04-6968-4372-94A5-9796BC0BF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692150"/>
            <a:ext cx="83534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/>
              <a:t>有指向标的地图上，指向标的箭头指向北方。</a:t>
            </a:r>
          </a:p>
        </p:txBody>
      </p:sp>
      <p:sp>
        <p:nvSpPr>
          <p:cNvPr id="231450" name="Text Box 26">
            <a:extLst>
              <a:ext uri="{FF2B5EF4-FFF2-40B4-BE49-F238E27FC236}">
                <a16:creationId xmlns:a16="http://schemas.microsoft.com/office/drawing/2014/main" id="{F33A391C-4F01-417C-B1DD-FC9AF1576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276475"/>
            <a:ext cx="37449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ea typeface="黑体" panose="02010609060101010101" pitchFamily="49" charset="-122"/>
              </a:rPr>
              <a:t>平移指向标法</a:t>
            </a:r>
          </a:p>
        </p:txBody>
      </p:sp>
      <p:sp>
        <p:nvSpPr>
          <p:cNvPr id="15370" name="Text Box 28">
            <a:extLst>
              <a:ext uri="{FF2B5EF4-FFF2-40B4-BE49-F238E27FC236}">
                <a16:creationId xmlns:a16="http://schemas.microsoft.com/office/drawing/2014/main" id="{A6F89C33-2582-429B-AF6F-822A380B9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084763"/>
            <a:ext cx="1800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黑体" panose="02010609060101010101" pitchFamily="49" charset="-122"/>
              </a:rPr>
              <a:t>   </a:t>
            </a:r>
          </a:p>
        </p:txBody>
      </p:sp>
      <p:sp>
        <p:nvSpPr>
          <p:cNvPr id="16414" name="Text Box 30">
            <a:extLst>
              <a:ext uri="{FF2B5EF4-FFF2-40B4-BE49-F238E27FC236}">
                <a16:creationId xmlns:a16="http://schemas.microsoft.com/office/drawing/2014/main" id="{D2D0AFB0-682E-4098-ABF9-D605FB760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0"/>
            <a:ext cx="424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>
                <a:ea typeface="黑体" panose="02010609060101010101" pitchFamily="49" charset="-122"/>
              </a:rPr>
              <a:t>2</a:t>
            </a:r>
            <a:r>
              <a:rPr lang="zh-CN" altLang="en-US" sz="4000" b="1">
                <a:ea typeface="黑体" panose="02010609060101010101" pitchFamily="49" charset="-122"/>
              </a:rPr>
              <a:t>、指向标定向法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31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3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6" descr="12D58PICNfQ">
            <a:extLst>
              <a:ext uri="{FF2B5EF4-FFF2-40B4-BE49-F238E27FC236}">
                <a16:creationId xmlns:a16="http://schemas.microsoft.com/office/drawing/2014/main" id="{92E34C57-E0EA-47F0-8616-160F2B36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Text Box 2">
            <a:extLst>
              <a:ext uri="{FF2B5EF4-FFF2-40B4-BE49-F238E27FC236}">
                <a16:creationId xmlns:a16="http://schemas.microsoft.com/office/drawing/2014/main" id="{4B8746EA-9186-47F9-878A-1CAEE98CF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0"/>
            <a:ext cx="5472113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4800" b="1">
                <a:solidFill>
                  <a:srgbClr val="FF00FF"/>
                </a:solidFill>
                <a:latin typeface="Times New Roman" panose="02020603050405020304" pitchFamily="18" charset="0"/>
              </a:rPr>
              <a:t>、经纬网定向法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</a:t>
            </a:r>
          </a:p>
        </p:txBody>
      </p:sp>
      <p:sp>
        <p:nvSpPr>
          <p:cNvPr id="16388" name="Line 3">
            <a:extLst>
              <a:ext uri="{FF2B5EF4-FFF2-40B4-BE49-F238E27FC236}">
                <a16:creationId xmlns:a16="http://schemas.microsoft.com/office/drawing/2014/main" id="{B5FEE640-F1D0-44AB-BF13-0634276DE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3141663"/>
            <a:ext cx="34290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0A99C3A3-28E8-4CE2-A5BB-6717EFA86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924175"/>
            <a:ext cx="4800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en-US" sz="6000" b="1">
              <a:solidFill>
                <a:srgbClr val="99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0" name="Line 7">
            <a:extLst>
              <a:ext uri="{FF2B5EF4-FFF2-40B4-BE49-F238E27FC236}">
                <a16:creationId xmlns:a16="http://schemas.microsoft.com/office/drawing/2014/main" id="{819F36BC-F599-4522-BDE7-F810A753F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3716338"/>
            <a:ext cx="2895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91" name="Line 8">
            <a:extLst>
              <a:ext uri="{FF2B5EF4-FFF2-40B4-BE49-F238E27FC236}">
                <a16:creationId xmlns:a16="http://schemas.microsoft.com/office/drawing/2014/main" id="{644FB449-D8AF-4CD5-9FCB-CAB546683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3357563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92" name="Line 9">
            <a:extLst>
              <a:ext uri="{FF2B5EF4-FFF2-40B4-BE49-F238E27FC236}">
                <a16:creationId xmlns:a16="http://schemas.microsoft.com/office/drawing/2014/main" id="{0EC1601E-5637-46A0-8B01-FFE500AE35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4005263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93" name="Line 10">
            <a:extLst>
              <a:ext uri="{FF2B5EF4-FFF2-40B4-BE49-F238E27FC236}">
                <a16:creationId xmlns:a16="http://schemas.microsoft.com/office/drawing/2014/main" id="{1510FCA1-B386-4E84-85F2-22713D010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48006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94" name="Line 11">
            <a:extLst>
              <a:ext uri="{FF2B5EF4-FFF2-40B4-BE49-F238E27FC236}">
                <a16:creationId xmlns:a16="http://schemas.microsoft.com/office/drawing/2014/main" id="{1E0F46F7-2688-4E23-8160-E7B763FB3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5150" y="25654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95" name="Line 12">
            <a:extLst>
              <a:ext uri="{FF2B5EF4-FFF2-40B4-BE49-F238E27FC236}">
                <a16:creationId xmlns:a16="http://schemas.microsoft.com/office/drawing/2014/main" id="{FF47F48E-057F-41C8-A966-948A1E0D89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565400"/>
            <a:ext cx="0" cy="2819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96" name="Line 13">
            <a:extLst>
              <a:ext uri="{FF2B5EF4-FFF2-40B4-BE49-F238E27FC236}">
                <a16:creationId xmlns:a16="http://schemas.microsoft.com/office/drawing/2014/main" id="{231536ED-9074-4307-B686-7558DA862B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5908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97" name="Line 14">
            <a:extLst>
              <a:ext uri="{FF2B5EF4-FFF2-40B4-BE49-F238E27FC236}">
                <a16:creationId xmlns:a16="http://schemas.microsoft.com/office/drawing/2014/main" id="{3A72A99B-5CDB-4315-A7BF-EBA968AD6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838" y="25654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98" name="Text Box 15">
            <a:extLst>
              <a:ext uri="{FF2B5EF4-FFF2-40B4-BE49-F238E27FC236}">
                <a16:creationId xmlns:a16="http://schemas.microsoft.com/office/drawing/2014/main" id="{61ED9925-D6EA-4C6C-A6D3-6279C0FFA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495800"/>
            <a:ext cx="441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99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6399" name="Text Box 16">
            <a:extLst>
              <a:ext uri="{FF2B5EF4-FFF2-40B4-BE49-F238E27FC236}">
                <a16:creationId xmlns:a16="http://schemas.microsoft.com/office/drawing/2014/main" id="{BEA23466-F265-4A46-8AB9-387E48417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0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99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6400" name="Text Box 17">
            <a:extLst>
              <a:ext uri="{FF2B5EF4-FFF2-40B4-BE49-F238E27FC236}">
                <a16:creationId xmlns:a16="http://schemas.microsoft.com/office/drawing/2014/main" id="{1309EC6F-BD18-4F3E-99E3-CC6892B03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733800"/>
            <a:ext cx="441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99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6401" name="Text Box 18">
            <a:extLst>
              <a:ext uri="{FF2B5EF4-FFF2-40B4-BE49-F238E27FC236}">
                <a16:creationId xmlns:a16="http://schemas.microsoft.com/office/drawing/2014/main" id="{FB168B47-41FA-4E73-B6EE-6F1ACF2D6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2276475"/>
            <a:ext cx="3657600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990000"/>
                </a:solidFill>
                <a:latin typeface="Times New Roman" panose="02020603050405020304" pitchFamily="18" charset="0"/>
              </a:rPr>
              <a:t>思考：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99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solidFill>
                  <a:srgbClr val="990000"/>
                </a:solidFill>
                <a:latin typeface="Times New Roman" panose="02020603050405020304" pitchFamily="18" charset="0"/>
              </a:rPr>
              <a:t>在</a:t>
            </a:r>
            <a:r>
              <a:rPr kumimoji="1" lang="en-US" altLang="zh-CN" sz="2800" b="1">
                <a:solidFill>
                  <a:srgbClr val="99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800" b="1">
                <a:solidFill>
                  <a:srgbClr val="990000"/>
                </a:solidFill>
                <a:latin typeface="Times New Roman" panose="02020603050405020304" pitchFamily="18" charset="0"/>
              </a:rPr>
              <a:t>的（         ）方向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99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solidFill>
                  <a:srgbClr val="990000"/>
                </a:solidFill>
                <a:latin typeface="Times New Roman" panose="02020603050405020304" pitchFamily="18" charset="0"/>
              </a:rPr>
              <a:t>在</a:t>
            </a:r>
            <a:r>
              <a:rPr kumimoji="1" lang="en-US" altLang="zh-CN" sz="2800" b="1">
                <a:solidFill>
                  <a:srgbClr val="990000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800" b="1">
                <a:solidFill>
                  <a:srgbClr val="990000"/>
                </a:solidFill>
                <a:latin typeface="Times New Roman" panose="02020603050405020304" pitchFamily="18" charset="0"/>
              </a:rPr>
              <a:t>的（         ）方向</a:t>
            </a:r>
          </a:p>
        </p:txBody>
      </p:sp>
      <p:sp>
        <p:nvSpPr>
          <p:cNvPr id="50195" name="Text Box 19">
            <a:extLst>
              <a:ext uri="{FF2B5EF4-FFF2-40B4-BE49-F238E27FC236}">
                <a16:creationId xmlns:a16="http://schemas.microsoft.com/office/drawing/2014/main" id="{155422E4-5B43-42A1-8468-876FAC5A1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8956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正南</a:t>
            </a:r>
          </a:p>
        </p:txBody>
      </p:sp>
      <p:sp>
        <p:nvSpPr>
          <p:cNvPr id="50196" name="Text Box 20">
            <a:extLst>
              <a:ext uri="{FF2B5EF4-FFF2-40B4-BE49-F238E27FC236}">
                <a16:creationId xmlns:a16="http://schemas.microsoft.com/office/drawing/2014/main" id="{B2857D24-939B-45F6-A01F-6BF484ECD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5052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西南</a:t>
            </a:r>
          </a:p>
        </p:txBody>
      </p:sp>
      <p:sp>
        <p:nvSpPr>
          <p:cNvPr id="16404" name="Text Box 21">
            <a:extLst>
              <a:ext uri="{FF2B5EF4-FFF2-40B4-BE49-F238E27FC236}">
                <a16:creationId xmlns:a16="http://schemas.microsoft.com/office/drawing/2014/main" id="{8B1B704C-7C89-491C-BA1E-6B776BE10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620713"/>
            <a:ext cx="5688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05" name="Text Box 22">
            <a:extLst>
              <a:ext uri="{FF2B5EF4-FFF2-40B4-BE49-F238E27FC236}">
                <a16:creationId xmlns:a16="http://schemas.microsoft.com/office/drawing/2014/main" id="{7983A52A-35FF-4F31-B3A5-F594F9559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1125538"/>
            <a:ext cx="3744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200" name="Text Box 24">
            <a:extLst>
              <a:ext uri="{FF2B5EF4-FFF2-40B4-BE49-F238E27FC236}">
                <a16:creationId xmlns:a16="http://schemas.microsoft.com/office/drawing/2014/main" id="{6C6C5CE1-AE43-461C-BDD2-7C103016F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7416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ea typeface="黑体" panose="02010609060101010101" pitchFamily="49" charset="-122"/>
              </a:rPr>
              <a:t>经线指示南北方向，纬线指示东西方向。</a:t>
            </a:r>
          </a:p>
        </p:txBody>
      </p:sp>
      <p:sp>
        <p:nvSpPr>
          <p:cNvPr id="16407" name="Text Box 29">
            <a:extLst>
              <a:ext uri="{FF2B5EF4-FFF2-40B4-BE49-F238E27FC236}">
                <a16:creationId xmlns:a16="http://schemas.microsoft.com/office/drawing/2014/main" id="{FB13A9DB-1FF6-4E7A-812C-A08BD3C34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213100"/>
            <a:ext cx="6492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16408" name="Text Box 30">
            <a:extLst>
              <a:ext uri="{FF2B5EF4-FFF2-40B4-BE49-F238E27FC236}">
                <a16:creationId xmlns:a16="http://schemas.microsoft.com/office/drawing/2014/main" id="{7992CF2D-EE91-4139-A2CC-53A592E50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213100"/>
            <a:ext cx="936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 60 N</a:t>
            </a:r>
          </a:p>
        </p:txBody>
      </p:sp>
      <p:sp>
        <p:nvSpPr>
          <p:cNvPr id="16409" name="AutoShape 31">
            <a:extLst>
              <a:ext uri="{FF2B5EF4-FFF2-40B4-BE49-F238E27FC236}">
                <a16:creationId xmlns:a16="http://schemas.microsoft.com/office/drawing/2014/main" id="{40D8CCF7-A600-4915-90C0-89A721117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3284538"/>
            <a:ext cx="73025" cy="71437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410" name="Text Box 32">
            <a:extLst>
              <a:ext uri="{FF2B5EF4-FFF2-40B4-BE49-F238E27FC236}">
                <a16:creationId xmlns:a16="http://schemas.microsoft.com/office/drawing/2014/main" id="{3EC80E36-49FD-4D96-BC3A-CF3CE1933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860800"/>
            <a:ext cx="8651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50  N</a:t>
            </a:r>
          </a:p>
        </p:txBody>
      </p:sp>
      <p:sp>
        <p:nvSpPr>
          <p:cNvPr id="16411" name="AutoShape 33">
            <a:extLst>
              <a:ext uri="{FF2B5EF4-FFF2-40B4-BE49-F238E27FC236}">
                <a16:creationId xmlns:a16="http://schemas.microsoft.com/office/drawing/2014/main" id="{0C2F482A-4D71-4BD6-AED3-6429BFDBD7DB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187450" y="3933825"/>
            <a:ext cx="73025" cy="71438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12" name="Text Box 35">
            <a:extLst>
              <a:ext uri="{FF2B5EF4-FFF2-40B4-BE49-F238E27FC236}">
                <a16:creationId xmlns:a16="http://schemas.microsoft.com/office/drawing/2014/main" id="{46B62619-9D5D-4BDD-A202-10A9951EF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45862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13" name="Text Box 36">
            <a:extLst>
              <a:ext uri="{FF2B5EF4-FFF2-40B4-BE49-F238E27FC236}">
                <a16:creationId xmlns:a16="http://schemas.microsoft.com/office/drawing/2014/main" id="{C85875F4-91F8-477D-BD26-764AD5C37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652963"/>
            <a:ext cx="1008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 40  N </a:t>
            </a:r>
          </a:p>
        </p:txBody>
      </p:sp>
      <p:sp>
        <p:nvSpPr>
          <p:cNvPr id="16414" name="AutoShape 37">
            <a:extLst>
              <a:ext uri="{FF2B5EF4-FFF2-40B4-BE49-F238E27FC236}">
                <a16:creationId xmlns:a16="http://schemas.microsoft.com/office/drawing/2014/main" id="{327B4D55-6C2B-40FF-A8D6-C9216917FBC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116013" y="4724400"/>
            <a:ext cx="73025" cy="71438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15" name="Text Box 38">
            <a:extLst>
              <a:ext uri="{FF2B5EF4-FFF2-40B4-BE49-F238E27FC236}">
                <a16:creationId xmlns:a16="http://schemas.microsoft.com/office/drawing/2014/main" id="{EB312AB3-1E4E-4A77-A7D8-48D697942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276475"/>
            <a:ext cx="936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100  E</a:t>
            </a:r>
          </a:p>
        </p:txBody>
      </p:sp>
      <p:sp>
        <p:nvSpPr>
          <p:cNvPr id="16416" name="Text Box 39">
            <a:extLst>
              <a:ext uri="{FF2B5EF4-FFF2-40B4-BE49-F238E27FC236}">
                <a16:creationId xmlns:a16="http://schemas.microsoft.com/office/drawing/2014/main" id="{FD0033BA-EEF0-42FB-8A21-F0B26E6A0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276475"/>
            <a:ext cx="935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110  E</a:t>
            </a:r>
          </a:p>
        </p:txBody>
      </p:sp>
      <p:sp>
        <p:nvSpPr>
          <p:cNvPr id="16417" name="Text Box 40">
            <a:extLst>
              <a:ext uri="{FF2B5EF4-FFF2-40B4-BE49-F238E27FC236}">
                <a16:creationId xmlns:a16="http://schemas.microsoft.com/office/drawing/2014/main" id="{C602691E-8925-43E9-A41D-C02AD1DC3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2276475"/>
            <a:ext cx="1150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120  E</a:t>
            </a:r>
          </a:p>
        </p:txBody>
      </p:sp>
      <p:sp>
        <p:nvSpPr>
          <p:cNvPr id="16418" name="AutoShape 41">
            <a:extLst>
              <a:ext uri="{FF2B5EF4-FFF2-40B4-BE49-F238E27FC236}">
                <a16:creationId xmlns:a16="http://schemas.microsoft.com/office/drawing/2014/main" id="{9D4714BF-B457-4924-AED9-53103124D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349500"/>
            <a:ext cx="73025" cy="71438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19" name="AutoShape 42">
            <a:extLst>
              <a:ext uri="{FF2B5EF4-FFF2-40B4-BE49-F238E27FC236}">
                <a16:creationId xmlns:a16="http://schemas.microsoft.com/office/drawing/2014/main" id="{4D5B403F-F4B3-4059-97B5-93575D3D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2349500"/>
            <a:ext cx="73025" cy="71438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 </a:t>
            </a:r>
          </a:p>
        </p:txBody>
      </p:sp>
      <p:sp>
        <p:nvSpPr>
          <p:cNvPr id="16420" name="AutoShape 43">
            <a:extLst>
              <a:ext uri="{FF2B5EF4-FFF2-40B4-BE49-F238E27FC236}">
                <a16:creationId xmlns:a16="http://schemas.microsoft.com/office/drawing/2014/main" id="{E9603577-E419-4DF3-B04B-C8BD6E3A3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2349500"/>
            <a:ext cx="73025" cy="71438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5" grpId="0" autoUpdateAnimBg="0"/>
      <p:bldP spid="5019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8" descr="2009925213036913">
            <a:extLst>
              <a:ext uri="{FF2B5EF4-FFF2-40B4-BE49-F238E27FC236}">
                <a16:creationId xmlns:a16="http://schemas.microsoft.com/office/drawing/2014/main" id="{6AEF2576-4256-4109-A864-E1B9B280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1" name="Group 2">
            <a:extLst>
              <a:ext uri="{FF2B5EF4-FFF2-40B4-BE49-F238E27FC236}">
                <a16:creationId xmlns:a16="http://schemas.microsoft.com/office/drawing/2014/main" id="{F7D9E875-478C-4C07-8E94-EDD59F11D6F8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3113088"/>
            <a:ext cx="5041900" cy="3744912"/>
            <a:chOff x="884" y="799"/>
            <a:chExt cx="3447" cy="2605"/>
          </a:xfrm>
        </p:grpSpPr>
        <p:pic>
          <p:nvPicPr>
            <p:cNvPr id="17422" name="Picture 3">
              <a:extLst>
                <a:ext uri="{FF2B5EF4-FFF2-40B4-BE49-F238E27FC236}">
                  <a16:creationId xmlns:a16="http://schemas.microsoft.com/office/drawing/2014/main" id="{AEBBE807-F9B4-453B-A1EB-BD68B7BF6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799"/>
              <a:ext cx="3447" cy="2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3" name="Oval 4">
              <a:extLst>
                <a:ext uri="{FF2B5EF4-FFF2-40B4-BE49-F238E27FC236}">
                  <a16:creationId xmlns:a16="http://schemas.microsoft.com/office/drawing/2014/main" id="{745B0F52-1938-4396-B41F-749E8F5DF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" y="1616"/>
              <a:ext cx="90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宋体" panose="02010600030101010101" pitchFamily="2" charset="-122"/>
              </a:endParaRPr>
            </a:p>
          </p:txBody>
        </p:sp>
        <p:sp>
          <p:nvSpPr>
            <p:cNvPr id="17424" name="Oval 5">
              <a:extLst>
                <a:ext uri="{FF2B5EF4-FFF2-40B4-BE49-F238E27FC236}">
                  <a16:creationId xmlns:a16="http://schemas.microsoft.com/office/drawing/2014/main" id="{D024DF8E-B2FE-45CD-9921-53A093F8A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0" y="2224"/>
              <a:ext cx="90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宋体" panose="02010600030101010101" pitchFamily="2" charset="-122"/>
              </a:endParaRPr>
            </a:p>
          </p:txBody>
        </p:sp>
        <p:sp>
          <p:nvSpPr>
            <p:cNvPr id="17425" name="Oval 6">
              <a:extLst>
                <a:ext uri="{FF2B5EF4-FFF2-40B4-BE49-F238E27FC236}">
                  <a16:creationId xmlns:a16="http://schemas.microsoft.com/office/drawing/2014/main" id="{C54F90AC-ED20-435B-B9D2-22D40485E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3023"/>
              <a:ext cx="90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宋体" panose="02010600030101010101" pitchFamily="2" charset="-122"/>
              </a:endParaRPr>
            </a:p>
          </p:txBody>
        </p:sp>
        <p:sp>
          <p:nvSpPr>
            <p:cNvPr id="17426" name="Text Box 7">
              <a:extLst>
                <a:ext uri="{FF2B5EF4-FFF2-40B4-BE49-F238E27FC236}">
                  <a16:creationId xmlns:a16="http://schemas.microsoft.com/office/drawing/2014/main" id="{36183EA0-80D9-49F9-AA88-D091F6D86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1333"/>
              <a:ext cx="232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latin typeface="宋体" panose="02010600030101010101" pitchFamily="2" charset="-122"/>
                </a:rPr>
                <a:t>A</a:t>
              </a:r>
            </a:p>
          </p:txBody>
        </p:sp>
        <p:sp>
          <p:nvSpPr>
            <p:cNvPr id="17427" name="Text Box 8">
              <a:extLst>
                <a:ext uri="{FF2B5EF4-FFF2-40B4-BE49-F238E27FC236}">
                  <a16:creationId xmlns:a16="http://schemas.microsoft.com/office/drawing/2014/main" id="{A3E75EAF-50A4-42AE-8C4D-54A2AB1D2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1979"/>
              <a:ext cx="231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latin typeface="宋体" panose="02010600030101010101" pitchFamily="2" charset="-122"/>
                </a:rPr>
                <a:t>B</a:t>
              </a:r>
            </a:p>
          </p:txBody>
        </p:sp>
        <p:sp>
          <p:nvSpPr>
            <p:cNvPr id="17428" name="Text Box 9">
              <a:extLst>
                <a:ext uri="{FF2B5EF4-FFF2-40B4-BE49-F238E27FC236}">
                  <a16:creationId xmlns:a16="http://schemas.microsoft.com/office/drawing/2014/main" id="{2F946DA0-D2AF-450D-B50D-A4C2B4A11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2796"/>
              <a:ext cx="23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latin typeface="宋体" panose="02010600030101010101" pitchFamily="2" charset="-122"/>
                </a:rPr>
                <a:t>C</a:t>
              </a:r>
            </a:p>
          </p:txBody>
        </p:sp>
      </p:grpSp>
      <p:grpSp>
        <p:nvGrpSpPr>
          <p:cNvPr id="17412" name="Group 11">
            <a:extLst>
              <a:ext uri="{FF2B5EF4-FFF2-40B4-BE49-F238E27FC236}">
                <a16:creationId xmlns:a16="http://schemas.microsoft.com/office/drawing/2014/main" id="{8C6AFC28-B7B7-42DD-A3B4-FDE140FE912B}"/>
              </a:ext>
            </a:extLst>
          </p:cNvPr>
          <p:cNvGrpSpPr>
            <a:grpSpLocks/>
          </p:cNvGrpSpPr>
          <p:nvPr/>
        </p:nvGrpSpPr>
        <p:grpSpPr bwMode="auto">
          <a:xfrm>
            <a:off x="5221288" y="3357563"/>
            <a:ext cx="3922712" cy="1893887"/>
            <a:chOff x="3198" y="1615"/>
            <a:chExt cx="2471" cy="1193"/>
          </a:xfrm>
        </p:grpSpPr>
        <p:sp>
          <p:nvSpPr>
            <p:cNvPr id="17419" name="Text Box 12">
              <a:extLst>
                <a:ext uri="{FF2B5EF4-FFF2-40B4-BE49-F238E27FC236}">
                  <a16:creationId xmlns:a16="http://schemas.microsoft.com/office/drawing/2014/main" id="{BA8DA86D-AE7A-4DA6-AA91-596B02DB9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1615"/>
              <a:ext cx="24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949" tIns="45692" rIns="90949" bIns="4569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B</a:t>
              </a:r>
              <a:r>
                <a:rPr kumimoji="1" lang="zh-CN" altLang="en-US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在</a:t>
              </a:r>
              <a:r>
                <a:rPr kumimoji="1"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A</a:t>
              </a:r>
              <a:r>
                <a:rPr kumimoji="1" lang="zh-CN" altLang="en-US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的</a:t>
              </a:r>
              <a:r>
                <a:rPr kumimoji="1" lang="zh-CN" altLang="en-US" sz="2400" b="1" u="sng">
                  <a:solidFill>
                    <a:srgbClr val="0000FF"/>
                  </a:solidFill>
                  <a:latin typeface="宋体" panose="02010600030101010101" pitchFamily="2" charset="-122"/>
                </a:rPr>
                <a:t>         </a:t>
              </a:r>
              <a:r>
                <a:rPr kumimoji="1" lang="zh-CN" altLang="en-US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方</a:t>
              </a:r>
              <a:r>
                <a:rPr kumimoji="1" lang="zh-CN" altLang="en-US" sz="2400" b="1" u="sng">
                  <a:solidFill>
                    <a:srgbClr val="0000FF"/>
                  </a:solidFill>
                  <a:latin typeface="宋体" panose="02010600030101010101" pitchFamily="2" charset="-122"/>
                </a:rPr>
                <a:t>      </a:t>
              </a:r>
            </a:p>
          </p:txBody>
        </p:sp>
        <p:sp>
          <p:nvSpPr>
            <p:cNvPr id="17420" name="Text Box 13">
              <a:extLst>
                <a:ext uri="{FF2B5EF4-FFF2-40B4-BE49-F238E27FC236}">
                  <a16:creationId xmlns:a16="http://schemas.microsoft.com/office/drawing/2014/main" id="{7A6BEC52-2281-49F6-ABD3-B96814D0C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2069"/>
              <a:ext cx="24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949" tIns="45692" rIns="90949" bIns="4569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B</a:t>
              </a:r>
              <a:r>
                <a:rPr kumimoji="1" lang="zh-CN" altLang="en-US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在</a:t>
              </a:r>
              <a:r>
                <a:rPr kumimoji="1"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C</a:t>
              </a:r>
              <a:r>
                <a:rPr kumimoji="1" lang="zh-CN" altLang="en-US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的</a:t>
              </a:r>
              <a:r>
                <a:rPr kumimoji="1" lang="zh-CN" altLang="en-US" sz="2400" b="1" u="sng">
                  <a:solidFill>
                    <a:srgbClr val="0000FF"/>
                  </a:solidFill>
                  <a:latin typeface="宋体" panose="02010600030101010101" pitchFamily="2" charset="-122"/>
                </a:rPr>
                <a:t>         </a:t>
              </a:r>
              <a:r>
                <a:rPr kumimoji="1" lang="zh-CN" altLang="en-US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方</a:t>
              </a:r>
              <a:r>
                <a:rPr kumimoji="1" lang="zh-CN" altLang="en-US" sz="2400" b="1" u="sng">
                  <a:solidFill>
                    <a:srgbClr val="0000FF"/>
                  </a:solidFill>
                  <a:latin typeface="宋体" panose="02010600030101010101" pitchFamily="2" charset="-122"/>
                </a:rPr>
                <a:t>      </a:t>
              </a:r>
            </a:p>
          </p:txBody>
        </p:sp>
        <p:sp>
          <p:nvSpPr>
            <p:cNvPr id="17421" name="Text Box 14">
              <a:extLst>
                <a:ext uri="{FF2B5EF4-FFF2-40B4-BE49-F238E27FC236}">
                  <a16:creationId xmlns:a16="http://schemas.microsoft.com/office/drawing/2014/main" id="{80469D3B-A187-4BC2-A240-58BA26D54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0" y="2520"/>
              <a:ext cx="24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949" tIns="45692" rIns="90949" bIns="4569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C</a:t>
              </a:r>
              <a:r>
                <a:rPr kumimoji="1" lang="zh-CN" altLang="en-US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在</a:t>
              </a:r>
              <a:r>
                <a:rPr kumimoji="1"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A</a:t>
              </a:r>
              <a:r>
                <a:rPr kumimoji="1" lang="zh-CN" altLang="en-US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的</a:t>
              </a:r>
              <a:r>
                <a:rPr kumimoji="1" lang="zh-CN" altLang="en-US" sz="2400" b="1" u="sng">
                  <a:solidFill>
                    <a:srgbClr val="0000FF"/>
                  </a:solidFill>
                  <a:latin typeface="宋体" panose="02010600030101010101" pitchFamily="2" charset="-122"/>
                </a:rPr>
                <a:t>         </a:t>
              </a:r>
              <a:r>
                <a:rPr kumimoji="1" lang="zh-CN" altLang="en-US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方</a:t>
              </a:r>
              <a:r>
                <a:rPr kumimoji="1" lang="zh-CN" altLang="en-US" sz="2400" b="1" u="sng">
                  <a:solidFill>
                    <a:srgbClr val="0000FF"/>
                  </a:solidFill>
                  <a:latin typeface="宋体" panose="02010600030101010101" pitchFamily="2" charset="-122"/>
                </a:rPr>
                <a:t>      </a:t>
              </a:r>
              <a:endPara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56E3AFC-05DB-44C5-B597-32999701F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328453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正东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35F514A9-7399-47B7-BE20-AF52E5249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150" y="4741863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东南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4D367ED0-CBD6-4410-8AE4-5EE936A92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150" y="4056063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正北</a:t>
            </a:r>
          </a:p>
        </p:txBody>
      </p:sp>
      <p:sp>
        <p:nvSpPr>
          <p:cNvPr id="17416" name="Text Box 26">
            <a:extLst>
              <a:ext uri="{FF2B5EF4-FFF2-40B4-BE49-F238E27FC236}">
                <a16:creationId xmlns:a16="http://schemas.microsoft.com/office/drawing/2014/main" id="{CE014758-8D87-412E-BC12-8902DA41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3357563"/>
            <a:ext cx="1317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北极</a:t>
            </a:r>
          </a:p>
        </p:txBody>
      </p:sp>
      <p:sp>
        <p:nvSpPr>
          <p:cNvPr id="222227" name="Rectangle 19">
            <a:extLst>
              <a:ext uri="{FF2B5EF4-FFF2-40B4-BE49-F238E27FC236}">
                <a16:creationId xmlns:a16="http://schemas.microsoft.com/office/drawing/2014/main" id="{ED04E470-A5F4-4F1D-8099-32F34E37D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0"/>
            <a:ext cx="842645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4400" b="1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4400" b="1">
                <a:solidFill>
                  <a:srgbClr val="FF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4400" b="1">
                <a:solidFill>
                  <a:srgbClr val="FF0000"/>
                </a:solidFill>
                <a:latin typeface="宋体" panose="02010600030101010101" pitchFamily="2" charset="-122"/>
              </a:rPr>
              <a:t>、极点俯视图：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600" b="1">
                <a:solidFill>
                  <a:srgbClr val="FF0000"/>
                </a:solidFill>
                <a:latin typeface="宋体" panose="02010600030101010101" pitchFamily="2" charset="-122"/>
              </a:rPr>
              <a:t>     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600" b="1">
                <a:solidFill>
                  <a:srgbClr val="FF0000"/>
                </a:solidFill>
                <a:latin typeface="宋体" panose="02010600030101010101" pitchFamily="2" charset="-122"/>
              </a:rPr>
              <a:t>经线指示南北方向，纬线指示东西方向</a:t>
            </a:r>
          </a:p>
        </p:txBody>
      </p:sp>
      <p:sp>
        <p:nvSpPr>
          <p:cNvPr id="17418" name="Text Box 27">
            <a:extLst>
              <a:ext uri="{FF2B5EF4-FFF2-40B4-BE49-F238E27FC236}">
                <a16:creationId xmlns:a16="http://schemas.microsoft.com/office/drawing/2014/main" id="{0F76280A-E818-40B9-8AAE-CA13ADB8E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45862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27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8" descr="2009925213036913">
            <a:extLst>
              <a:ext uri="{FF2B5EF4-FFF2-40B4-BE49-F238E27FC236}">
                <a16:creationId xmlns:a16="http://schemas.microsoft.com/office/drawing/2014/main" id="{8AC3002E-9B2B-41B6-A907-8B615223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>
            <a:extLst>
              <a:ext uri="{FF2B5EF4-FFF2-40B4-BE49-F238E27FC236}">
                <a16:creationId xmlns:a16="http://schemas.microsoft.com/office/drawing/2014/main" id="{E5A87188-624D-4767-BDBD-12E4FE2F53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              </a:t>
            </a:r>
            <a:endParaRPr lang="zh-CN" altLang="en-US" b="1">
              <a:ea typeface="黑体" panose="02010609060101010101" pitchFamily="49" charset="-122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6392BE1-B879-4EFA-8DAF-9555BEFA45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2017713"/>
            <a:ext cx="8388350" cy="4114800"/>
          </a:xfrm>
        </p:spPr>
        <p:txBody>
          <a:bodyPr/>
          <a:lstStyle/>
          <a:p>
            <a:pPr eaLnBrk="1" hangingPunct="1"/>
            <a:r>
              <a:rPr lang="zh-CN" altLang="en-US" sz="4400" b="1">
                <a:ea typeface="黑体" panose="02010609060101010101" pitchFamily="49" charset="-122"/>
              </a:rPr>
              <a:t>有一个建筑师，想要建一个四周都朝南的房子，他应该建在什么地方？</a:t>
            </a:r>
          </a:p>
          <a:p>
            <a:pPr eaLnBrk="1" hangingPunct="1"/>
            <a:r>
              <a:rPr lang="zh-CN" altLang="en-US" sz="4400" b="1">
                <a:ea typeface="黑体" panose="02010609060101010101" pitchFamily="49" charset="-122"/>
              </a:rPr>
              <a:t>俗话说找不着北了，从地理学的角度来说这个地方在哪？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4400" b="1">
              <a:ea typeface="黑体" panose="02010609060101010101" pitchFamily="49" charset="-122"/>
            </a:endParaRPr>
          </a:p>
        </p:txBody>
      </p:sp>
      <p:sp>
        <p:nvSpPr>
          <p:cNvPr id="237572" name="WordArt 4">
            <a:extLst>
              <a:ext uri="{FF2B5EF4-FFF2-40B4-BE49-F238E27FC236}">
                <a16:creationId xmlns:a16="http://schemas.microsoft.com/office/drawing/2014/main" id="{DD1A7556-8836-40D2-82F9-4ADB073B8FB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68538" y="333375"/>
            <a:ext cx="3743325" cy="1371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48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考考你</a:t>
            </a:r>
          </a:p>
        </p:txBody>
      </p:sp>
      <p:sp>
        <p:nvSpPr>
          <p:cNvPr id="237573" name="Text Box 5">
            <a:extLst>
              <a:ext uri="{FF2B5EF4-FFF2-40B4-BE49-F238E27FC236}">
                <a16:creationId xmlns:a16="http://schemas.microsoft.com/office/drawing/2014/main" id="{994FDF19-1DD7-4FA0-939B-DE830C53F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3500438"/>
            <a:ext cx="41052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 b="1">
                <a:ea typeface="黑体" panose="02010609060101010101" pitchFamily="49" charset="-122"/>
              </a:rPr>
              <a:t> </a:t>
            </a:r>
            <a:r>
              <a:rPr lang="zh-CN" altLang="en-US" sz="4400" b="1">
                <a:solidFill>
                  <a:srgbClr val="FF00FF"/>
                </a:solidFill>
                <a:ea typeface="黑体" panose="02010609060101010101" pitchFamily="49" charset="-122"/>
              </a:rPr>
              <a:t>（ 北极点上）</a:t>
            </a:r>
          </a:p>
        </p:txBody>
      </p:sp>
      <p:sp>
        <p:nvSpPr>
          <p:cNvPr id="237575" name="Text Box 7">
            <a:extLst>
              <a:ext uri="{FF2B5EF4-FFF2-40B4-BE49-F238E27FC236}">
                <a16:creationId xmlns:a16="http://schemas.microsoft.com/office/drawing/2014/main" id="{C4797482-D6FD-4441-9D13-FD4ED613F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263" y="5661025"/>
            <a:ext cx="3486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（北极点上）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37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37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 descr="200910202644509">
            <a:extLst>
              <a:ext uri="{FF2B5EF4-FFF2-40B4-BE49-F238E27FC236}">
                <a16:creationId xmlns:a16="http://schemas.microsoft.com/office/drawing/2014/main" id="{A12E2DFD-AC20-4658-A626-A4CF9CEB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575" y="-1611313"/>
            <a:ext cx="11088688" cy="959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>
            <a:extLst>
              <a:ext uri="{FF2B5EF4-FFF2-40B4-BE49-F238E27FC236}">
                <a16:creationId xmlns:a16="http://schemas.microsoft.com/office/drawing/2014/main" id="{CF83685F-2B4E-4645-B73C-2BA3591DBF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-171450"/>
            <a:ext cx="10440987" cy="31686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800" b="1">
                <a:solidFill>
                  <a:srgbClr val="FF0000"/>
                </a:solidFill>
                <a:ea typeface="楷体" panose="02010609060101010101" pitchFamily="49" charset="-122"/>
              </a:rPr>
              <a:t>     在室外看地图，如何让地图的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800" b="1">
                <a:solidFill>
                  <a:srgbClr val="FF0000"/>
                </a:solidFill>
                <a:ea typeface="楷体" panose="02010609060101010101" pitchFamily="49" charset="-122"/>
              </a:rPr>
              <a:t>方向和实际方向一致？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6BBCF04-1C14-469B-9EF1-361158CEE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97150"/>
            <a:ext cx="39338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应手持地图面朝北，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背朝南</a:t>
            </a:r>
          </a:p>
        </p:txBody>
      </p:sp>
      <p:pic>
        <p:nvPicPr>
          <p:cNvPr id="19461" name="Picture 4" descr="u=1040592552,3203722797&amp;fm=23&amp;gp=0">
            <a:extLst>
              <a:ext uri="{FF2B5EF4-FFF2-40B4-BE49-F238E27FC236}">
                <a16:creationId xmlns:a16="http://schemas.microsoft.com/office/drawing/2014/main" id="{6B5FAC15-0C35-4BFE-83B9-F340105A0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133600"/>
            <a:ext cx="4386263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WordArt 5">
            <a:extLst>
              <a:ext uri="{FF2B5EF4-FFF2-40B4-BE49-F238E27FC236}">
                <a16:creationId xmlns:a16="http://schemas.microsoft.com/office/drawing/2014/main" id="{589F04F8-09F0-425D-B936-C5F6CC5F8E39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4021138" y="2352675"/>
            <a:ext cx="1219200" cy="252095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62278"/>
              </a:avLst>
            </a:prstTxWarp>
            <a:scene3d>
              <a:camera prst="legacyPerspectiveFront">
                <a:rot lat="20519999" lon="1080000" rev="0"/>
              </a:camera>
              <a:lightRig rig="legacyFlat1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>
              <a:defRPr/>
            </a:pPr>
            <a:r>
              <a:rPr lang="zh-CN" altLang="en-US" sz="9600">
                <a:ln w="9525" cap="sq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9" descr="12D58PICNfQ">
            <a:extLst>
              <a:ext uri="{FF2B5EF4-FFF2-40B4-BE49-F238E27FC236}">
                <a16:creationId xmlns:a16="http://schemas.microsoft.com/office/drawing/2014/main" id="{574C6DD7-AC8B-40A8-86FE-7D99E3D8F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8" name="Text Box 2">
            <a:extLst>
              <a:ext uri="{FF2B5EF4-FFF2-40B4-BE49-F238E27FC236}">
                <a16:creationId xmlns:a16="http://schemas.microsoft.com/office/drawing/2014/main" id="{1B3E6C93-EDC3-4200-9B8A-24047AA2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78120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6000" b="1">
                <a:solidFill>
                  <a:srgbClr val="0000FF"/>
                </a:solidFill>
                <a:latin typeface="Times New Roman" panose="02020603050405020304" pitchFamily="18" charset="0"/>
              </a:rPr>
              <a:t>     野外辨别方向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4A2C6E5D-4A91-40BD-BD31-F2BC98909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286000"/>
            <a:ext cx="4267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80000"/>
              </a:spcBef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指南针定向</a:t>
            </a:r>
          </a:p>
          <a:p>
            <a:pPr eaLnBrk="1" hangingPunct="1">
              <a:spcBef>
                <a:spcPct val="8000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北极星定向</a:t>
            </a:r>
          </a:p>
          <a:p>
            <a:pPr eaLnBrk="1" hangingPunct="1">
              <a:spcBef>
                <a:spcPct val="8000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太阳定向</a:t>
            </a:r>
          </a:p>
          <a:p>
            <a:pPr eaLnBrk="1" hangingPunct="1">
              <a:spcBef>
                <a:spcPct val="8000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太阳和手表定向</a:t>
            </a:r>
          </a:p>
          <a:p>
            <a:pPr eaLnBrk="1" hangingPunct="1">
              <a:spcBef>
                <a:spcPct val="8000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</a:rPr>
              <a:t>5.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植物定向</a:t>
            </a:r>
          </a:p>
          <a:p>
            <a:pPr eaLnBrk="1" hangingPunct="1">
              <a:spcBef>
                <a:spcPct val="80000"/>
              </a:spcBef>
              <a:buFont typeface="Arial" panose="020B0604020202020204" pitchFamily="34" charset="0"/>
              <a:buNone/>
            </a:pPr>
            <a:endParaRPr lang="zh-CN" altLang="en-US" sz="32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0485" name="AutoShap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6284F42-2A80-47B7-8976-5BA9BB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8800"/>
            <a:ext cx="304800" cy="30480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0486" name="Picture 5" descr="按扭1">
            <a:hlinkClick r:id="rId4"/>
            <a:extLst>
              <a:ext uri="{FF2B5EF4-FFF2-40B4-BE49-F238E27FC236}">
                <a16:creationId xmlns:a16="http://schemas.microsoft.com/office/drawing/2014/main" id="{93F2397E-42C9-4897-9C7B-F07722C5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6581775"/>
            <a:ext cx="681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 descr="按扭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8477587-F89C-4912-96B7-4E5F2AF19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6581775"/>
            <a:ext cx="681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7" descr="按扭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1894B2-EBC6-4C98-840A-2897DD1F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581775"/>
            <a:ext cx="681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8" descr="按扭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C95DFB5-5718-4968-9CF1-84E9178D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63" y="6581775"/>
            <a:ext cx="681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9" name="WordArt 13">
            <a:extLst>
              <a:ext uri="{FF2B5EF4-FFF2-40B4-BE49-F238E27FC236}">
                <a16:creationId xmlns:a16="http://schemas.microsoft.com/office/drawing/2014/main" id="{DBE45603-47F6-46F3-B1AD-E6135BA9B09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0" y="2636838"/>
            <a:ext cx="2484438" cy="131603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集思广议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" descr="5efd7bc44101c3d59cacb24dab1411eb">
            <a:extLst>
              <a:ext uri="{FF2B5EF4-FFF2-40B4-BE49-F238E27FC236}">
                <a16:creationId xmlns:a16="http://schemas.microsoft.com/office/drawing/2014/main" id="{C82CC2F3-2628-40D0-916E-7AEFA55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-242888"/>
            <a:ext cx="9753600" cy="731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图片 125953" descr="shenghuoyongpinsan2_0354">
            <a:extLst>
              <a:ext uri="{FF2B5EF4-FFF2-40B4-BE49-F238E27FC236}">
                <a16:creationId xmlns:a16="http://schemas.microsoft.com/office/drawing/2014/main" id="{17B3E59F-70DB-46D0-8FD3-52768A40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268413"/>
            <a:ext cx="4537075" cy="413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矩形 125955">
            <a:extLst>
              <a:ext uri="{FF2B5EF4-FFF2-40B4-BE49-F238E27FC236}">
                <a16:creationId xmlns:a16="http://schemas.microsoft.com/office/drawing/2014/main" id="{5F0A7756-EF89-474C-BCB7-1BDF39AA8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445125"/>
            <a:ext cx="84978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指南针总是一端指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南</a:t>
            </a:r>
            <a:r>
              <a:rPr lang="zh-CN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，一端指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北</a:t>
            </a:r>
            <a:r>
              <a:rPr lang="zh-CN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600" b="1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509" name="Text Box 9">
            <a:extLst>
              <a:ext uri="{FF2B5EF4-FFF2-40B4-BE49-F238E27FC236}">
                <a16:creationId xmlns:a16="http://schemas.microsoft.com/office/drawing/2014/main" id="{127E2EDA-42C3-4EDB-9212-2757255A2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0"/>
            <a:ext cx="48244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6000">
                <a:solidFill>
                  <a:srgbClr val="FF00FF"/>
                </a:solidFill>
              </a:rPr>
              <a:t>指南针定向法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图片1">
            <a:extLst>
              <a:ext uri="{FF2B5EF4-FFF2-40B4-BE49-F238E27FC236}">
                <a16:creationId xmlns:a16="http://schemas.microsoft.com/office/drawing/2014/main" id="{85B39DF6-88BD-443E-89EB-643B6337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4">
            <a:extLst>
              <a:ext uri="{FF2B5EF4-FFF2-40B4-BE49-F238E27FC236}">
                <a16:creationId xmlns:a16="http://schemas.microsoft.com/office/drawing/2014/main" id="{CD587C1A-59A4-4B0F-A39E-A53E78D5F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836613"/>
            <a:ext cx="5761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Text Box 5">
            <a:extLst>
              <a:ext uri="{FF2B5EF4-FFF2-40B4-BE49-F238E27FC236}">
                <a16:creationId xmlns:a16="http://schemas.microsoft.com/office/drawing/2014/main" id="{5B873614-0FCE-4283-8E26-3CD27195A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228725"/>
            <a:ext cx="112236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第二节 我们怎样学地理</a:t>
            </a:r>
          </a:p>
        </p:txBody>
      </p:sp>
      <p:sp>
        <p:nvSpPr>
          <p:cNvPr id="6149" name="Text Box 6">
            <a:extLst>
              <a:ext uri="{FF2B5EF4-FFF2-40B4-BE49-F238E27FC236}">
                <a16:creationId xmlns:a16="http://schemas.microsoft.com/office/drawing/2014/main" id="{693127DB-9496-41A4-9AE0-92B34D65D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3141663"/>
            <a:ext cx="5113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6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方向判断3">
            <a:extLst>
              <a:ext uri="{FF2B5EF4-FFF2-40B4-BE49-F238E27FC236}">
                <a16:creationId xmlns:a16="http://schemas.microsoft.com/office/drawing/2014/main" id="{334AC3AB-86B2-4E16-B139-341988CCB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12D58PICNfQ">
            <a:extLst>
              <a:ext uri="{FF2B5EF4-FFF2-40B4-BE49-F238E27FC236}">
                <a16:creationId xmlns:a16="http://schemas.microsoft.com/office/drawing/2014/main" id="{2F7EA64C-7679-46F8-A94A-947FFF077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3">
            <a:extLst>
              <a:ext uri="{FF2B5EF4-FFF2-40B4-BE49-F238E27FC236}">
                <a16:creationId xmlns:a16="http://schemas.microsoft.com/office/drawing/2014/main" id="{7D43F5B2-2B54-4C38-B7E1-274A57BD3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836613"/>
            <a:ext cx="57483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latin typeface="Times New Roman" panose="02020603050405020304" pitchFamily="18" charset="0"/>
                <a:ea typeface="楷体" panose="02010609060101010101" pitchFamily="49" charset="-122"/>
              </a:rPr>
              <a:t>利用太阳判断方向</a:t>
            </a:r>
          </a:p>
        </p:txBody>
      </p:sp>
      <p:sp>
        <p:nvSpPr>
          <p:cNvPr id="23556" name="AutoShap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445F4E2-7FE1-48CD-9C29-B45BA0BDF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8800"/>
            <a:ext cx="304800" cy="30480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38597" name="Picture 5" descr="用太阳和手表定向">
            <a:extLst>
              <a:ext uri="{FF2B5EF4-FFF2-40B4-BE49-F238E27FC236}">
                <a16:creationId xmlns:a16="http://schemas.microsoft.com/office/drawing/2014/main" id="{877909CE-B9C4-40F8-9ACF-AB2B3706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998788"/>
            <a:ext cx="38544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6">
            <a:extLst>
              <a:ext uri="{FF2B5EF4-FFF2-40B4-BE49-F238E27FC236}">
                <a16:creationId xmlns:a16="http://schemas.microsoft.com/office/drawing/2014/main" id="{DF22CA51-0B75-4F53-8002-2CA1ADDB3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284538"/>
            <a:ext cx="3933825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手表和太阳定位</a:t>
            </a:r>
          </a:p>
        </p:txBody>
      </p:sp>
      <p:sp>
        <p:nvSpPr>
          <p:cNvPr id="238599" name="Rectangle 7">
            <a:extLst>
              <a:ext uri="{FF2B5EF4-FFF2-40B4-BE49-F238E27FC236}">
                <a16:creationId xmlns:a16="http://schemas.microsoft.com/office/drawing/2014/main" id="{5ACA4873-4BD9-43F3-8E79-DB2571520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005263"/>
            <a:ext cx="59039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    将手表平放。时针对着太阳，时针和</a:t>
            </a:r>
            <a:r>
              <a:rPr lang="en-US" altLang="zh-CN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12</a:t>
            </a:r>
            <a:r>
              <a:rPr lang="zh-CN" altLang="en-US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点中间的方向就是南方，与它相反的方向就是北方。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38445566-5902-46B1-80B3-210F3D00A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844675"/>
            <a:ext cx="26844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ea typeface="黑体" panose="02010609060101010101" pitchFamily="49" charset="-122"/>
              </a:rPr>
              <a:t> </a:t>
            </a:r>
            <a:r>
              <a:rPr lang="zh-CN" altLang="en-US" sz="3200" b="1">
                <a:ea typeface="黑体" panose="02010609060101010101" pitchFamily="49" charset="-122"/>
              </a:rPr>
              <a:t>太阳定向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BFEA3503-4D5D-4BDA-BBA0-343C90915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636838"/>
            <a:ext cx="4608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</a:rPr>
              <a:t>太阳从东方升起，西方落下。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3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3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23859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9356147_211332893000_2">
            <a:extLst>
              <a:ext uri="{FF2B5EF4-FFF2-40B4-BE49-F238E27FC236}">
                <a16:creationId xmlns:a16="http://schemas.microsoft.com/office/drawing/2014/main" id="{8EF2B725-FB15-429C-A4D8-3C74F91AF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-1035050"/>
            <a:ext cx="9753600" cy="886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2">
            <a:extLst>
              <a:ext uri="{FF2B5EF4-FFF2-40B4-BE49-F238E27FC236}">
                <a16:creationId xmlns:a16="http://schemas.microsoft.com/office/drawing/2014/main" id="{44584726-EB17-4428-A79B-F4E4284ED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1989138"/>
            <a:ext cx="66151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en-US" sz="3200" b="1">
              <a:latin typeface="Times New Roman" panose="02020603050405020304" pitchFamily="18" charset="0"/>
            </a:endParaRP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2091ED89-2494-4A0A-8B55-6D2C01746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260350"/>
            <a:ext cx="2741613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4800" b="1">
                <a:solidFill>
                  <a:srgbClr val="000099"/>
                </a:solidFill>
                <a:latin typeface="楷体_GB2312" pitchFamily="49" charset="-122"/>
                <a:ea typeface="楷体" panose="02010609060101010101" pitchFamily="49" charset="-122"/>
              </a:rPr>
              <a:t>果子先染色的一面是南方。</a:t>
            </a:r>
            <a:r>
              <a:rPr lang="zh-CN" altLang="en-US" sz="4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        </a:t>
            </a:r>
          </a:p>
        </p:txBody>
      </p:sp>
      <p:sp>
        <p:nvSpPr>
          <p:cNvPr id="24581" name="Text Box 4">
            <a:extLst>
              <a:ext uri="{FF2B5EF4-FFF2-40B4-BE49-F238E27FC236}">
                <a16:creationId xmlns:a16="http://schemas.microsoft.com/office/drawing/2014/main" id="{7635D933-5E4F-407A-AB58-2CB2BE5E9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-1035050"/>
            <a:ext cx="68707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4800" b="1">
                <a:latin typeface="Times New Roman" panose="02020603050405020304" pitchFamily="18" charset="0"/>
                <a:ea typeface="楷体" panose="02010609060101010101" pitchFamily="49" charset="-122"/>
              </a:rPr>
              <a:t>           利用植物判断方向</a:t>
            </a:r>
          </a:p>
        </p:txBody>
      </p:sp>
      <p:pic>
        <p:nvPicPr>
          <p:cNvPr id="19461" name="Picture 5">
            <a:extLst>
              <a:ext uri="{FF2B5EF4-FFF2-40B4-BE49-F238E27FC236}">
                <a16:creationId xmlns:a16="http://schemas.microsoft.com/office/drawing/2014/main" id="{0C741D5C-EB99-4598-A16D-D1A38CB26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-171450"/>
            <a:ext cx="5329238" cy="348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>
            <a:extLst>
              <a:ext uri="{FF2B5EF4-FFF2-40B4-BE49-F238E27FC236}">
                <a16:creationId xmlns:a16="http://schemas.microsoft.com/office/drawing/2014/main" id="{07082E18-F1EF-4C45-B6B3-18F18464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3284538"/>
            <a:ext cx="532923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8">
            <a:extLst>
              <a:ext uri="{FF2B5EF4-FFF2-40B4-BE49-F238E27FC236}">
                <a16:creationId xmlns:a16="http://schemas.microsoft.com/office/drawing/2014/main" id="{9351367E-C3EF-480D-9DC2-72AB6D3C9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00" y="3095625"/>
            <a:ext cx="458788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2621BF93-AA07-4EC9-ACE0-70D5E9414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3573463"/>
            <a:ext cx="3024188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 b="1">
                <a:solidFill>
                  <a:srgbClr val="000099"/>
                </a:solidFill>
                <a:latin typeface="楷体_GB2312" pitchFamily="49" charset="-122"/>
                <a:ea typeface="楷体" panose="02010609060101010101" pitchFamily="49" charset="-122"/>
              </a:rPr>
              <a:t>  树叶生长茂盛的方向是南方。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59" grpId="1"/>
      <p:bldP spid="194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 descr="12D58PICNfQ">
            <a:extLst>
              <a:ext uri="{FF2B5EF4-FFF2-40B4-BE49-F238E27FC236}">
                <a16:creationId xmlns:a16="http://schemas.microsoft.com/office/drawing/2014/main" id="{BF17B651-4475-47B8-886B-71157B9D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ext Box 2">
            <a:extLst>
              <a:ext uri="{FF2B5EF4-FFF2-40B4-BE49-F238E27FC236}">
                <a16:creationId xmlns:a16="http://schemas.microsoft.com/office/drawing/2014/main" id="{E482C5CC-506B-4FF3-BBE4-47FE7EDCC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909638"/>
            <a:ext cx="74707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树桩，年轮幅度较宽的一方即是南方。 </a:t>
            </a:r>
            <a:endParaRPr lang="zh-CN" altLang="en-US" sz="4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5604" name="Picture 3" descr="年轮">
            <a:extLst>
              <a:ext uri="{FF2B5EF4-FFF2-40B4-BE49-F238E27FC236}">
                <a16:creationId xmlns:a16="http://schemas.microsoft.com/office/drawing/2014/main" id="{B01CD306-97DD-499F-A94F-BDDECD0D54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3200" y="2667000"/>
            <a:ext cx="3629025" cy="3192463"/>
          </a:xfrm>
          <a:noFill/>
        </p:spPr>
      </p:pic>
      <p:pic>
        <p:nvPicPr>
          <p:cNvPr id="25605" name="Picture 4" descr="tree年轮">
            <a:extLst>
              <a:ext uri="{FF2B5EF4-FFF2-40B4-BE49-F238E27FC236}">
                <a16:creationId xmlns:a16="http://schemas.microsoft.com/office/drawing/2014/main" id="{BCC3A5A3-B01E-4204-B6FA-1A21A305F4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6563" y="2659063"/>
            <a:ext cx="2620962" cy="3046412"/>
          </a:xfr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4680FE85-1AFA-41C7-9302-7344DB045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60499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6000" b="1">
                <a:latin typeface="Times New Roman" panose="02020603050405020304" pitchFamily="18" charset="0"/>
                <a:ea typeface="黑体" panose="02010609060101010101" pitchFamily="49" charset="-122"/>
              </a:rPr>
              <a:t>二、比例尺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1B7CF700-CB5F-48F8-A57A-D97CC2067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85248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66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比例尺：表示图上距离比实地距离缩小的程度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6D165074-949D-4432-BEAE-A7CDA1E72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557338"/>
            <a:ext cx="31670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、比例尺概念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A23B122C-D508-4725-93EE-A6CFE601A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8275"/>
            <a:ext cx="91440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、比例尺计算公式  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66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3F3D703C-03DF-4B41-BD24-0578BF2CF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149725"/>
            <a:ext cx="5461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、比例尺三种表示方式？</a:t>
            </a:r>
          </a:p>
        </p:txBody>
      </p:sp>
      <p:sp>
        <p:nvSpPr>
          <p:cNvPr id="25608" name="Rectangle 8">
            <a:extLst>
              <a:ext uri="{FF2B5EF4-FFF2-40B4-BE49-F238E27FC236}">
                <a16:creationId xmlns:a16="http://schemas.microsoft.com/office/drawing/2014/main" id="{CD2644DC-ABE5-4847-940D-92E2BC161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4911725"/>
            <a:ext cx="436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数字式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3A02211E-9549-4B2B-BAC4-825AFEB48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45125"/>
            <a:ext cx="6661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文字式</a:t>
            </a:r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F9FAAF1E-67FF-4AF5-B3A8-57814771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021388"/>
            <a:ext cx="467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        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线段式</a:t>
            </a:r>
          </a:p>
        </p:txBody>
      </p:sp>
      <p:sp>
        <p:nvSpPr>
          <p:cNvPr id="26634" name="Text Box 17">
            <a:extLst>
              <a:ext uri="{FF2B5EF4-FFF2-40B4-BE49-F238E27FC236}">
                <a16:creationId xmlns:a16="http://schemas.microsoft.com/office/drawing/2014/main" id="{6BA456FF-C469-44D7-B438-4ACA306AA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068638"/>
            <a:ext cx="7488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BC5ED756-712C-4500-A3D1-B5878D4C4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357563"/>
            <a:ext cx="727392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比例尺</a:t>
            </a:r>
            <a:r>
              <a:rPr lang="en-US" altLang="zh-CN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lang="zh-CN" altLang="en-US" sz="36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图上距离／实地距离</a:t>
            </a:r>
          </a:p>
          <a:p>
            <a:pPr eaLnBrk="1" hangingPunct="1">
              <a:spcBef>
                <a:spcPct val="50000"/>
              </a:spcBef>
            </a:pPr>
            <a:endParaRPr lang="zh-CN" altLang="en-US" sz="3600" b="1">
              <a:solidFill>
                <a:srgbClr val="CC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5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/>
      <p:bldP spid="25610" grpId="0" autoUpdateAnimBg="0"/>
      <p:bldP spid="256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1" descr="7268141_153312961000_2">
            <a:extLst>
              <a:ext uri="{FF2B5EF4-FFF2-40B4-BE49-F238E27FC236}">
                <a16:creationId xmlns:a16="http://schemas.microsoft.com/office/drawing/2014/main" id="{0E8630B5-A727-4FFE-9352-F7E9737BC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6850"/>
            <a:ext cx="91440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95B19428-8E3C-473A-9C63-2A075019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1079500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chemeClr val="tx1"/>
                </a:solidFill>
                <a:ea typeface="楷体" panose="02010609060101010101" pitchFamily="49" charset="-122"/>
              </a:rPr>
              <a:t>比例尺三种表示方法的转换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5B7F86E-6BA3-45AD-A00A-AADF162C3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2060575"/>
            <a:ext cx="8475662" cy="42497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4000" b="1">
                <a:ea typeface="楷体" panose="02010609060101010101" pitchFamily="49" charset="-122"/>
              </a:rPr>
              <a:t>把比例尺     </a:t>
            </a:r>
            <a:r>
              <a:rPr lang="en-US" altLang="zh-CN" sz="4000" b="1">
                <a:ea typeface="楷体" panose="02010609060101010101" pitchFamily="49" charset="-122"/>
              </a:rPr>
              <a:t>       </a:t>
            </a:r>
            <a:r>
              <a:rPr lang="zh-CN" altLang="en-US" sz="4000" b="1">
                <a:ea typeface="楷体" panose="02010609060101010101" pitchFamily="49" charset="-122"/>
              </a:rPr>
              <a:t>转换成数字比</a:t>
            </a:r>
            <a:endParaRPr lang="en-US" altLang="zh-CN" sz="4000" b="1">
              <a:ea typeface="楷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4000" b="1">
                <a:ea typeface="楷体" panose="02010609060101010101" pitchFamily="49" charset="-122"/>
              </a:rPr>
              <a:t>  </a:t>
            </a:r>
            <a:r>
              <a:rPr lang="zh-CN" altLang="en-US" sz="4000" b="1">
                <a:ea typeface="楷体" panose="02010609060101010101" pitchFamily="49" charset="-122"/>
              </a:rPr>
              <a:t>例尺和文字比例尺？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4000" b="1">
                <a:ea typeface="楷体" panose="02010609060101010101" pitchFamily="49" charset="-122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4000" b="1">
                <a:ea typeface="楷体" panose="02010609060101010101" pitchFamily="49" charset="-122"/>
              </a:rPr>
              <a:t>  </a:t>
            </a:r>
            <a:r>
              <a:rPr lang="zh-CN" altLang="en-US" sz="4000" b="1">
                <a:ea typeface="楷体" panose="02010609060101010101" pitchFamily="49" charset="-122"/>
              </a:rPr>
              <a:t>数字式：</a:t>
            </a:r>
            <a:r>
              <a:rPr lang="en-US" altLang="zh-CN" sz="4000" b="1">
                <a:ea typeface="楷体" panose="02010609060101010101" pitchFamily="49" charset="-122"/>
              </a:rPr>
              <a:t>1:300000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4000" b="1">
              <a:ea typeface="楷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4000" b="1">
                <a:ea typeface="楷体" panose="02010609060101010101" pitchFamily="49" charset="-122"/>
              </a:rPr>
              <a:t>  </a:t>
            </a:r>
            <a:r>
              <a:rPr lang="zh-CN" altLang="en-US" sz="4000" b="1">
                <a:ea typeface="楷体" panose="02010609060101010101" pitchFamily="49" charset="-122"/>
              </a:rPr>
              <a:t>文字式：图上</a:t>
            </a:r>
            <a:r>
              <a:rPr lang="en-US" altLang="zh-CN" sz="4000" b="1">
                <a:ea typeface="楷体" panose="02010609060101010101" pitchFamily="49" charset="-122"/>
              </a:rPr>
              <a:t>1</a:t>
            </a:r>
            <a:r>
              <a:rPr lang="zh-CN" altLang="en-US" sz="4000" b="1">
                <a:ea typeface="楷体" panose="02010609060101010101" pitchFamily="49" charset="-122"/>
              </a:rPr>
              <a:t>厘米代表实地距离</a:t>
            </a:r>
            <a:r>
              <a:rPr lang="en-US" altLang="zh-CN" sz="4000" b="1">
                <a:ea typeface="楷体" panose="02010609060101010101" pitchFamily="49" charset="-122"/>
              </a:rPr>
              <a:t>3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4000" b="1">
                <a:ea typeface="楷体" panose="02010609060101010101" pitchFamily="49" charset="-122"/>
              </a:rPr>
              <a:t>  </a:t>
            </a:r>
            <a:r>
              <a:rPr lang="zh-CN" altLang="en-US" sz="4000" b="1">
                <a:ea typeface="楷体" panose="02010609060101010101" pitchFamily="49" charset="-122"/>
              </a:rPr>
              <a:t>千米</a:t>
            </a:r>
          </a:p>
        </p:txBody>
      </p:sp>
      <p:grpSp>
        <p:nvGrpSpPr>
          <p:cNvPr id="27653" name="Group 4">
            <a:extLst>
              <a:ext uri="{FF2B5EF4-FFF2-40B4-BE49-F238E27FC236}">
                <a16:creationId xmlns:a16="http://schemas.microsoft.com/office/drawing/2014/main" id="{D0F70864-13D3-47C0-B555-F50E1FF0F75F}"/>
              </a:ext>
            </a:extLst>
          </p:cNvPr>
          <p:cNvGrpSpPr>
            <a:grpSpLocks/>
          </p:cNvGrpSpPr>
          <p:nvPr/>
        </p:nvGrpSpPr>
        <p:grpSpPr bwMode="auto">
          <a:xfrm>
            <a:off x="2555875" y="1844675"/>
            <a:ext cx="1698625" cy="695325"/>
            <a:chOff x="0" y="0"/>
            <a:chExt cx="864" cy="438"/>
          </a:xfrm>
        </p:grpSpPr>
        <p:sp>
          <p:nvSpPr>
            <p:cNvPr id="27654" name="Line 5">
              <a:extLst>
                <a:ext uri="{FF2B5EF4-FFF2-40B4-BE49-F238E27FC236}">
                  <a16:creationId xmlns:a16="http://schemas.microsoft.com/office/drawing/2014/main" id="{DC3C8CEC-B78A-4518-9AD5-BB4F636B67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" y="300"/>
              <a:ext cx="9" cy="13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7655" name="Group 6">
              <a:extLst>
                <a:ext uri="{FF2B5EF4-FFF2-40B4-BE49-F238E27FC236}">
                  <a16:creationId xmlns:a16="http://schemas.microsoft.com/office/drawing/2014/main" id="{219EB7A8-778D-4BF3-8FF9-462EDBF30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864" cy="438"/>
              <a:chOff x="0" y="0"/>
              <a:chExt cx="864" cy="438"/>
            </a:xfrm>
          </p:grpSpPr>
          <p:sp>
            <p:nvSpPr>
              <p:cNvPr id="27656" name="Line 7">
                <a:extLst>
                  <a:ext uri="{FF2B5EF4-FFF2-40B4-BE49-F238E27FC236}">
                    <a16:creationId xmlns:a16="http://schemas.microsoft.com/office/drawing/2014/main" id="{C3665323-06A5-4701-961E-F4DD3F306A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" y="429"/>
                <a:ext cx="594" cy="9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7657" name="Line 8">
                <a:extLst>
                  <a:ext uri="{FF2B5EF4-FFF2-40B4-BE49-F238E27FC236}">
                    <a16:creationId xmlns:a16="http://schemas.microsoft.com/office/drawing/2014/main" id="{20B2E8E3-1195-4A1A-ADF1-D08F6CA73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1" y="299"/>
                <a:ext cx="9" cy="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7658" name="Rectangle 9">
                <a:extLst>
                  <a:ext uri="{FF2B5EF4-FFF2-40B4-BE49-F238E27FC236}">
                    <a16:creationId xmlns:a16="http://schemas.microsoft.com/office/drawing/2014/main" id="{B78BF713-A284-4B57-AF81-4FC2938A9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"/>
                <a:ext cx="17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7659" name="Rectangle 10">
                <a:extLst>
                  <a:ext uri="{FF2B5EF4-FFF2-40B4-BE49-F238E27FC236}">
                    <a16:creationId xmlns:a16="http://schemas.microsoft.com/office/drawing/2014/main" id="{E791CA60-ECF9-409E-B489-EBBA03CFE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" y="0"/>
                <a:ext cx="48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3</a:t>
                </a:r>
                <a:r>
                  <a:rPr lang="zh-CN" altLang="en-US" sz="2400" b="1">
                    <a:latin typeface="楷体_GB2312" pitchFamily="49" charset="-122"/>
                    <a:ea typeface="楷体_GB2312" pitchFamily="49" charset="-122"/>
                  </a:rPr>
                  <a:t>千米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6" descr="200910202644509">
            <a:extLst>
              <a:ext uri="{FF2B5EF4-FFF2-40B4-BE49-F238E27FC236}">
                <a16:creationId xmlns:a16="http://schemas.microsoft.com/office/drawing/2014/main" id="{01C06CA3-539D-4097-8357-A7D6096C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400" y="-1395413"/>
            <a:ext cx="12192000" cy="959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2">
            <a:extLst>
              <a:ext uri="{FF2B5EF4-FFF2-40B4-BE49-F238E27FC236}">
                <a16:creationId xmlns:a16="http://schemas.microsoft.com/office/drawing/2014/main" id="{2A268FD4-47DD-466D-AA1A-FABCF9BDA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103313"/>
            <a:ext cx="6559550" cy="10064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6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新魏" pitchFamily="2" charset="-122"/>
              </a:rPr>
              <a:t>比例尺大小的比较</a:t>
            </a:r>
            <a:r>
              <a:rPr kumimoji="1" lang="en-US" altLang="zh-CN" sz="6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新魏" pitchFamily="2" charset="-122"/>
              </a:rPr>
              <a:t>:</a:t>
            </a:r>
          </a:p>
        </p:txBody>
      </p:sp>
      <p:grpSp>
        <p:nvGrpSpPr>
          <p:cNvPr id="28676" name="Group 3">
            <a:extLst>
              <a:ext uri="{FF2B5EF4-FFF2-40B4-BE49-F238E27FC236}">
                <a16:creationId xmlns:a16="http://schemas.microsoft.com/office/drawing/2014/main" id="{3C2B7E97-9F5D-4500-91C8-CC8C12A9167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117725"/>
            <a:ext cx="3733800" cy="2108200"/>
            <a:chOff x="288" y="1334"/>
            <a:chExt cx="2352" cy="1328"/>
          </a:xfrm>
        </p:grpSpPr>
        <p:sp>
          <p:nvSpPr>
            <p:cNvPr id="28686" name="Text Box 4">
              <a:extLst>
                <a:ext uri="{FF2B5EF4-FFF2-40B4-BE49-F238E27FC236}">
                  <a16:creationId xmlns:a16="http://schemas.microsoft.com/office/drawing/2014/main" id="{5BE1AFC8-2FF1-4182-A480-73900CCF5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" y="1334"/>
              <a:ext cx="35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60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8687" name="Line 5">
              <a:extLst>
                <a:ext uri="{FF2B5EF4-FFF2-40B4-BE49-F238E27FC236}">
                  <a16:creationId xmlns:a16="http://schemas.microsoft.com/office/drawing/2014/main" id="{C9601652-E611-475F-B891-CB61CC55E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016"/>
              <a:ext cx="235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8" name="Text Box 6">
              <a:extLst>
                <a:ext uri="{FF2B5EF4-FFF2-40B4-BE49-F238E27FC236}">
                  <a16:creationId xmlns:a16="http://schemas.microsoft.com/office/drawing/2014/main" id="{A931092D-2766-417B-8D4F-7ADA2B7A9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143"/>
              <a:ext cx="1474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4800" b="1">
                  <a:solidFill>
                    <a:srgbClr val="FF33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1000</a:t>
              </a:r>
            </a:p>
          </p:txBody>
        </p:sp>
      </p:grpSp>
      <p:grpSp>
        <p:nvGrpSpPr>
          <p:cNvPr id="28677" name="Group 7">
            <a:extLst>
              <a:ext uri="{FF2B5EF4-FFF2-40B4-BE49-F238E27FC236}">
                <a16:creationId xmlns:a16="http://schemas.microsoft.com/office/drawing/2014/main" id="{729CADC4-1CB2-4D68-8620-30CEF6D690C2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2133600"/>
            <a:ext cx="3733800" cy="2108200"/>
            <a:chOff x="288" y="1334"/>
            <a:chExt cx="2352" cy="1328"/>
          </a:xfrm>
        </p:grpSpPr>
        <p:sp>
          <p:nvSpPr>
            <p:cNvPr id="28683" name="Text Box 8">
              <a:extLst>
                <a:ext uri="{FF2B5EF4-FFF2-40B4-BE49-F238E27FC236}">
                  <a16:creationId xmlns:a16="http://schemas.microsoft.com/office/drawing/2014/main" id="{4F30BB2D-174E-48C7-9565-7701AFB7D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" y="1334"/>
              <a:ext cx="35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60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8684" name="Line 9">
              <a:extLst>
                <a:ext uri="{FF2B5EF4-FFF2-40B4-BE49-F238E27FC236}">
                  <a16:creationId xmlns:a16="http://schemas.microsoft.com/office/drawing/2014/main" id="{D256927D-8642-4029-80A9-44F085451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016"/>
              <a:ext cx="235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5" name="Text Box 10">
              <a:extLst>
                <a:ext uri="{FF2B5EF4-FFF2-40B4-BE49-F238E27FC236}">
                  <a16:creationId xmlns:a16="http://schemas.microsoft.com/office/drawing/2014/main" id="{7F81B8FF-3D60-4192-A496-19E6E48A1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143"/>
              <a:ext cx="1668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4800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   10000</a:t>
              </a:r>
              <a:endParaRPr kumimoji="1" lang="en-US" altLang="zh-CN" sz="4800" b="1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780E00DE-EBA5-4FCC-8818-5377FF1041B1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2743200"/>
            <a:ext cx="762000" cy="1066800"/>
            <a:chOff x="2544" y="1776"/>
            <a:chExt cx="480" cy="672"/>
          </a:xfrm>
        </p:grpSpPr>
        <p:sp>
          <p:nvSpPr>
            <p:cNvPr id="28681" name="Line 12">
              <a:extLst>
                <a:ext uri="{FF2B5EF4-FFF2-40B4-BE49-F238E27FC236}">
                  <a16:creationId xmlns:a16="http://schemas.microsoft.com/office/drawing/2014/main" id="{E0DF7549-CCFC-4996-8AFA-D58F59B82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776"/>
              <a:ext cx="480" cy="288"/>
            </a:xfrm>
            <a:prstGeom prst="line">
              <a:avLst/>
            </a:prstGeom>
            <a:noFill/>
            <a:ln w="635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2" name="Line 13">
              <a:extLst>
                <a:ext uri="{FF2B5EF4-FFF2-40B4-BE49-F238E27FC236}">
                  <a16:creationId xmlns:a16="http://schemas.microsoft.com/office/drawing/2014/main" id="{491F2BA3-614E-40AF-B606-08038496E9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3589166">
              <a:off x="2544" y="2064"/>
              <a:ext cx="480" cy="288"/>
            </a:xfrm>
            <a:prstGeom prst="line">
              <a:avLst/>
            </a:prstGeom>
            <a:noFill/>
            <a:ln w="635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79" name="Oval 14" descr="实心菱形">
            <a:hlinkClick r:id="rId3" action="ppaction://hlinksldjump"/>
            <a:extLst>
              <a:ext uri="{FF2B5EF4-FFF2-40B4-BE49-F238E27FC236}">
                <a16:creationId xmlns:a16="http://schemas.microsoft.com/office/drawing/2014/main" id="{E53A26C9-A56B-4400-AE2C-B1F6A0036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6096000"/>
            <a:ext cx="1219200" cy="533400"/>
          </a:xfrm>
          <a:prstGeom prst="ellipse">
            <a:avLst/>
          </a:prstGeom>
          <a:pattFill prst="solidDmnd">
            <a:fgClr>
              <a:srgbClr val="FF99FF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NEXT</a:t>
            </a:r>
          </a:p>
        </p:txBody>
      </p:sp>
      <p:sp>
        <p:nvSpPr>
          <p:cNvPr id="39951" name="Text Box 15">
            <a:extLst>
              <a:ext uri="{FF2B5EF4-FFF2-40B4-BE49-F238E27FC236}">
                <a16:creationId xmlns:a16="http://schemas.microsoft.com/office/drawing/2014/main" id="{A7EDAD01-5E38-4E32-B099-5D1C423F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4700588"/>
            <a:ext cx="75279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分母小的比例尺大；分母大的比例尺小。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2" descr="12D58PICNfQ">
            <a:extLst>
              <a:ext uri="{FF2B5EF4-FFF2-40B4-BE49-F238E27FC236}">
                <a16:creationId xmlns:a16="http://schemas.microsoft.com/office/drawing/2014/main" id="{0DB01F74-9F5B-4B56-8D7B-AE46E3C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7905" name="Group 33">
            <a:extLst>
              <a:ext uri="{FF2B5EF4-FFF2-40B4-BE49-F238E27FC236}">
                <a16:creationId xmlns:a16="http://schemas.microsoft.com/office/drawing/2014/main" id="{B499EAF4-A7BD-4F92-828A-4567CB210A0B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0" y="4800600"/>
          <a:ext cx="9144000" cy="19812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97567120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742620428"/>
                    </a:ext>
                  </a:extLst>
                </a:gridCol>
                <a:gridCol w="2297113">
                  <a:extLst>
                    <a:ext uri="{9D8B030D-6E8A-4147-A177-3AD203B41FA5}">
                      <a16:colId xmlns:a16="http://schemas.microsoft.com/office/drawing/2014/main" val="1375966835"/>
                    </a:ext>
                  </a:extLst>
                </a:gridCol>
                <a:gridCol w="2274887">
                  <a:extLst>
                    <a:ext uri="{9D8B030D-6E8A-4147-A177-3AD203B41FA5}">
                      <a16:colId xmlns:a16="http://schemas.microsoft.com/office/drawing/2014/main" val="4294724242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比例尺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表示范围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内容详略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229519"/>
                  </a:ext>
                </a:extLst>
              </a:tr>
              <a:tr h="660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北京市地图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947640"/>
                  </a:ext>
                </a:extLst>
              </a:tr>
              <a:tr h="660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中国地图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977789"/>
                  </a:ext>
                </a:extLst>
              </a:tr>
            </a:tbl>
          </a:graphicData>
        </a:graphic>
      </p:graphicFrame>
      <p:sp>
        <p:nvSpPr>
          <p:cNvPr id="20516" name="Text Box 36">
            <a:extLst>
              <a:ext uri="{FF2B5EF4-FFF2-40B4-BE49-F238E27FC236}">
                <a16:creationId xmlns:a16="http://schemas.microsoft.com/office/drawing/2014/main" id="{67F35E63-B004-4764-A755-8046455B9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51656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66"/>
                </a:solidFill>
              </a:rPr>
              <a:t>大</a:t>
            </a:r>
          </a:p>
        </p:txBody>
      </p:sp>
      <p:sp>
        <p:nvSpPr>
          <p:cNvPr id="20517" name="Text Box 37">
            <a:extLst>
              <a:ext uri="{FF2B5EF4-FFF2-40B4-BE49-F238E27FC236}">
                <a16:creationId xmlns:a16="http://schemas.microsoft.com/office/drawing/2014/main" id="{D26C341C-133F-4ADB-8728-2D93D1DFA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6186488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66"/>
                </a:solidFill>
              </a:rPr>
              <a:t>小</a:t>
            </a:r>
          </a:p>
        </p:txBody>
      </p:sp>
      <p:sp>
        <p:nvSpPr>
          <p:cNvPr id="20518" name="Text Box 38">
            <a:extLst>
              <a:ext uri="{FF2B5EF4-FFF2-40B4-BE49-F238E27FC236}">
                <a16:creationId xmlns:a16="http://schemas.microsoft.com/office/drawing/2014/main" id="{1DBA36CB-5BEA-4A04-82F2-5A0615A9C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500688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66"/>
                </a:solidFill>
              </a:rPr>
              <a:t>  小</a:t>
            </a:r>
          </a:p>
        </p:txBody>
      </p:sp>
      <p:sp>
        <p:nvSpPr>
          <p:cNvPr id="20519" name="Text Box 39">
            <a:extLst>
              <a:ext uri="{FF2B5EF4-FFF2-40B4-BE49-F238E27FC236}">
                <a16:creationId xmlns:a16="http://schemas.microsoft.com/office/drawing/2014/main" id="{97BD0A65-A3B3-4090-B685-C59F6751C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86488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66"/>
                </a:solidFill>
              </a:rPr>
              <a:t>  大</a:t>
            </a:r>
          </a:p>
        </p:txBody>
      </p:sp>
      <p:sp>
        <p:nvSpPr>
          <p:cNvPr id="20520" name="Text Box 40">
            <a:extLst>
              <a:ext uri="{FF2B5EF4-FFF2-40B4-BE49-F238E27FC236}">
                <a16:creationId xmlns:a16="http://schemas.microsoft.com/office/drawing/2014/main" id="{97D368AC-82CE-4342-B597-78BFDB7F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500688"/>
            <a:ext cx="19669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66"/>
                </a:solidFill>
              </a:rPr>
              <a:t>     详细</a:t>
            </a:r>
          </a:p>
        </p:txBody>
      </p:sp>
      <p:sp>
        <p:nvSpPr>
          <p:cNvPr id="20521" name="Text Box 41">
            <a:extLst>
              <a:ext uri="{FF2B5EF4-FFF2-40B4-BE49-F238E27FC236}">
                <a16:creationId xmlns:a16="http://schemas.microsoft.com/office/drawing/2014/main" id="{B1E3BDD4-D3F3-4B07-A163-6F2C0A572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6186488"/>
            <a:ext cx="2038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66"/>
                </a:solidFill>
              </a:rPr>
              <a:t>      简略</a:t>
            </a:r>
          </a:p>
        </p:txBody>
      </p:sp>
      <p:pic>
        <p:nvPicPr>
          <p:cNvPr id="29727" name="Picture 46" descr="02201013_副本">
            <a:extLst>
              <a:ext uri="{FF2B5EF4-FFF2-40B4-BE49-F238E27FC236}">
                <a16:creationId xmlns:a16="http://schemas.microsoft.com/office/drawing/2014/main" id="{FF23A5B0-8BD3-4229-B8C5-D20C7A6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906" name="Text Box 34">
            <a:extLst>
              <a:ext uri="{FF2B5EF4-FFF2-40B4-BE49-F238E27FC236}">
                <a16:creationId xmlns:a16="http://schemas.microsoft.com/office/drawing/2014/main" id="{9ECE1934-B45D-42BD-99E7-3C48A110F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0"/>
            <a:ext cx="7705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            </a:t>
            </a:r>
            <a:r>
              <a:rPr lang="zh-CN" altLang="en-US" sz="3600" b="1">
                <a:solidFill>
                  <a:srgbClr val="FF00FF"/>
                </a:solidFill>
                <a:ea typeface="黑体" panose="02010609060101010101" pitchFamily="49" charset="-122"/>
              </a:rPr>
              <a:t>比例尺大小与范围、内容的关系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7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7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20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6" grpId="0"/>
      <p:bldP spid="20517" grpId="0"/>
      <p:bldP spid="20518" grpId="0"/>
      <p:bldP spid="20519" grpId="0"/>
      <p:bldP spid="20520" grpId="0"/>
      <p:bldP spid="205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5" descr="7268141_153312961000_2">
            <a:extLst>
              <a:ext uri="{FF2B5EF4-FFF2-40B4-BE49-F238E27FC236}">
                <a16:creationId xmlns:a16="http://schemas.microsoft.com/office/drawing/2014/main" id="{5F81354D-2E9A-4CA7-979A-BB938496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6850"/>
            <a:ext cx="91440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8" name="Rectangle 8">
            <a:extLst>
              <a:ext uri="{FF2B5EF4-FFF2-40B4-BE49-F238E27FC236}">
                <a16:creationId xmlns:a16="http://schemas.microsoft.com/office/drawing/2014/main" id="{627046E0-F348-4521-8AD3-D3B0EC27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96975"/>
            <a:ext cx="8893175" cy="98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400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图幅大致相同的三</a:t>
            </a:r>
            <a:r>
              <a:rPr lang="zh-CN" altLang="en-US" sz="4000">
                <a:solidFill>
                  <a:srgbClr val="006600"/>
                </a:solidFill>
                <a:ea typeface="黑体" panose="02010609060101010101" pitchFamily="49" charset="-122"/>
              </a:rPr>
              <a:t>幅</a:t>
            </a:r>
            <a:r>
              <a:rPr lang="zh-CN" altLang="en-US" sz="400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地图：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4000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白银市地图、甘肃地图、中国地图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400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比例尺最大的是？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比例尺最小的是？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内容最详细的是？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内容最粗略的是？</a:t>
            </a:r>
          </a:p>
          <a:p>
            <a:pPr eaLnBrk="1" hangingPunct="1"/>
            <a:endParaRPr lang="zh-CN" altLang="en-US" sz="4000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/>
            <a:endParaRPr lang="zh-CN" altLang="en-US" sz="4000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/>
            <a:endParaRPr lang="zh-CN" altLang="en-US" sz="4000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4000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4000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4000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4000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4000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24" name="Text Box 18">
            <a:extLst>
              <a:ext uri="{FF2B5EF4-FFF2-40B4-BE49-F238E27FC236}">
                <a16:creationId xmlns:a16="http://schemas.microsoft.com/office/drawing/2014/main" id="{90316AFB-18D5-4C1A-AA33-E2ED920B5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1125538"/>
            <a:ext cx="4608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 b="1">
                <a:ea typeface="黑体" panose="02010609060101010101" pitchFamily="49" charset="-122"/>
              </a:rPr>
              <a:t>   </a:t>
            </a:r>
          </a:p>
        </p:txBody>
      </p:sp>
      <p:sp>
        <p:nvSpPr>
          <p:cNvPr id="30725" name="WordArt 19">
            <a:extLst>
              <a:ext uri="{FF2B5EF4-FFF2-40B4-BE49-F238E27FC236}">
                <a16:creationId xmlns:a16="http://schemas.microsoft.com/office/drawing/2014/main" id="{68A408A6-F72A-43B4-93B4-8223D15A6B8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916238" y="0"/>
            <a:ext cx="3095625" cy="9810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44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比一比</a:t>
            </a:r>
          </a:p>
        </p:txBody>
      </p:sp>
      <p:sp>
        <p:nvSpPr>
          <p:cNvPr id="92181" name="Text Box 21">
            <a:extLst>
              <a:ext uri="{FF2B5EF4-FFF2-40B4-BE49-F238E27FC236}">
                <a16:creationId xmlns:a16="http://schemas.microsoft.com/office/drawing/2014/main" id="{CBC8E420-7FB3-4AF2-9B3F-349CDC2DE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3716338"/>
            <a:ext cx="3168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ea typeface="黑体" panose="02010609060101010101" pitchFamily="49" charset="-122"/>
              </a:rPr>
              <a:t>     </a:t>
            </a:r>
            <a:r>
              <a:rPr lang="zh-CN" altLang="en-US" sz="3600" b="1">
                <a:solidFill>
                  <a:srgbClr val="FF00FF"/>
                </a:solidFill>
                <a:ea typeface="黑体" panose="02010609060101010101" pitchFamily="49" charset="-122"/>
              </a:rPr>
              <a:t>白银市地图</a:t>
            </a:r>
          </a:p>
        </p:txBody>
      </p:sp>
      <p:sp>
        <p:nvSpPr>
          <p:cNvPr id="92182" name="Text Box 22">
            <a:extLst>
              <a:ext uri="{FF2B5EF4-FFF2-40B4-BE49-F238E27FC236}">
                <a16:creationId xmlns:a16="http://schemas.microsoft.com/office/drawing/2014/main" id="{E204EC2A-89B9-4881-9C16-CB7BEFB9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4292600"/>
            <a:ext cx="28082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ea typeface="黑体" panose="02010609060101010101" pitchFamily="49" charset="-122"/>
              </a:rPr>
              <a:t>    </a:t>
            </a:r>
            <a:r>
              <a:rPr lang="zh-CN" altLang="en-US" sz="3600" b="1">
                <a:solidFill>
                  <a:srgbClr val="FF00FF"/>
                </a:solidFill>
                <a:ea typeface="黑体" panose="02010609060101010101" pitchFamily="49" charset="-122"/>
              </a:rPr>
              <a:t>中国地图</a:t>
            </a:r>
          </a:p>
        </p:txBody>
      </p:sp>
      <p:sp>
        <p:nvSpPr>
          <p:cNvPr id="92183" name="Text Box 23">
            <a:extLst>
              <a:ext uri="{FF2B5EF4-FFF2-40B4-BE49-F238E27FC236}">
                <a16:creationId xmlns:a16="http://schemas.microsoft.com/office/drawing/2014/main" id="{C6DE1D89-F783-4063-8C89-B1856ED67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941888"/>
            <a:ext cx="36718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ea typeface="黑体" panose="02010609060101010101" pitchFamily="49" charset="-122"/>
              </a:rPr>
              <a:t>   </a:t>
            </a:r>
            <a:r>
              <a:rPr lang="zh-CN" altLang="en-US" sz="3600" b="1">
                <a:solidFill>
                  <a:srgbClr val="FF00FF"/>
                </a:solidFill>
                <a:ea typeface="黑体" panose="02010609060101010101" pitchFamily="49" charset="-122"/>
              </a:rPr>
              <a:t>白银市地图</a:t>
            </a:r>
          </a:p>
        </p:txBody>
      </p:sp>
      <p:sp>
        <p:nvSpPr>
          <p:cNvPr id="92184" name="Text Box 24">
            <a:extLst>
              <a:ext uri="{FF2B5EF4-FFF2-40B4-BE49-F238E27FC236}">
                <a16:creationId xmlns:a16="http://schemas.microsoft.com/office/drawing/2014/main" id="{A68779FC-0FFB-42F5-B8CA-FE3802988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5516563"/>
            <a:ext cx="24495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ea typeface="黑体" panose="02010609060101010101" pitchFamily="49" charset="-122"/>
              </a:rPr>
              <a:t>   </a:t>
            </a:r>
            <a:r>
              <a:rPr lang="zh-CN" altLang="en-US" sz="3600" b="1">
                <a:solidFill>
                  <a:srgbClr val="FF00FF"/>
                </a:solidFill>
                <a:ea typeface="黑体" panose="02010609060101010101" pitchFamily="49" charset="-122"/>
              </a:rPr>
              <a:t>中国地图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2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2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92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92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2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92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9" descr="timgsd">
            <a:extLst>
              <a:ext uri="{FF2B5EF4-FFF2-40B4-BE49-F238E27FC236}">
                <a16:creationId xmlns:a16="http://schemas.microsoft.com/office/drawing/2014/main" id="{347CEFAF-AF0E-4D78-AAEA-1C40E8F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2">
            <a:extLst>
              <a:ext uri="{FF2B5EF4-FFF2-40B4-BE49-F238E27FC236}">
                <a16:creationId xmlns:a16="http://schemas.microsoft.com/office/drawing/2014/main" id="{76A4AEF6-A635-4B7D-93C4-E65B8A0D7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0"/>
            <a:ext cx="66960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6000" b="1"/>
              <a:t>比例尺的计算</a:t>
            </a:r>
          </a:p>
        </p:txBody>
      </p:sp>
      <p:sp>
        <p:nvSpPr>
          <p:cNvPr id="31748" name="Text Box 3">
            <a:extLst>
              <a:ext uri="{FF2B5EF4-FFF2-40B4-BE49-F238E27FC236}">
                <a16:creationId xmlns:a16="http://schemas.microsoft.com/office/drawing/2014/main" id="{03EF598D-9715-4C98-9D1D-1395955C3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57275"/>
            <a:ext cx="85502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4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4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4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</a:t>
            </a:r>
            <a:r>
              <a:rPr lang="zh-CN" altLang="en-US" sz="4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4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0000</a:t>
            </a:r>
            <a:r>
              <a:rPr lang="zh-CN" altLang="en-US" sz="4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的地图上，量得两地间的直线距离为</a:t>
            </a:r>
            <a:r>
              <a:rPr lang="en-US" altLang="zh-CN" sz="4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4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厘米，请算出两地间的实地距离多少千米？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8431D41F-F53E-43EA-A74B-6A5101A3E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667250"/>
            <a:ext cx="73771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实地距离＝图上距离</a:t>
            </a:r>
            <a:r>
              <a:rPr lang="en-US" altLang="zh-CN" sz="32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比例尺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30</a:t>
            </a:r>
            <a:r>
              <a:rPr lang="zh-CN" altLang="en-US" sz="3200" b="1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千米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allAtOnce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004">
            <a:extLst>
              <a:ext uri="{FF2B5EF4-FFF2-40B4-BE49-F238E27FC236}">
                <a16:creationId xmlns:a16="http://schemas.microsoft.com/office/drawing/2014/main" id="{44AF3481-4B13-4D26-A96F-875018ACB043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" t="6944" r="5121" b="6944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7171" name="Picture 4" descr="12D58PICNfQ">
            <a:extLst>
              <a:ext uri="{FF2B5EF4-FFF2-40B4-BE49-F238E27FC236}">
                <a16:creationId xmlns:a16="http://schemas.microsoft.com/office/drawing/2014/main" id="{00D2B284-32BF-43A6-8D33-7A447569A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ext Box 3">
            <a:extLst>
              <a:ext uri="{FF2B5EF4-FFF2-40B4-BE49-F238E27FC236}">
                <a16:creationId xmlns:a16="http://schemas.microsoft.com/office/drawing/2014/main" id="{81B74AFF-DA34-4A68-B44C-99C717637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205038"/>
            <a:ext cx="8532812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4800" b="1">
                <a:latin typeface="Arial" panose="020B0604020202020204" pitchFamily="34" charset="0"/>
              </a:rPr>
              <a:t>把</a:t>
            </a:r>
            <a:r>
              <a:rPr lang="zh-CN" altLang="en-US" sz="4800" b="1">
                <a:solidFill>
                  <a:srgbClr val="FF3300"/>
                </a:solidFill>
                <a:latin typeface="Arial" panose="020B0604020202020204" pitchFamily="34" charset="0"/>
              </a:rPr>
              <a:t>地球表面某一区域</a:t>
            </a:r>
            <a:r>
              <a:rPr lang="zh-CN" altLang="en-US" sz="4800" b="1">
                <a:latin typeface="宋体" panose="02010600030101010101" pitchFamily="2" charset="-122"/>
              </a:rPr>
              <a:t>的景物，按</a:t>
            </a:r>
            <a:r>
              <a:rPr lang="zh-CN" altLang="en-US" sz="4800" b="1">
                <a:solidFill>
                  <a:srgbClr val="FF3300"/>
                </a:solidFill>
                <a:latin typeface="宋体" panose="02010600030101010101" pitchFamily="2" charset="-122"/>
              </a:rPr>
              <a:t>一定比例</a:t>
            </a:r>
            <a:r>
              <a:rPr lang="zh-CN" altLang="en-US" sz="4800" b="1">
                <a:latin typeface="宋体" panose="02010600030101010101" pitchFamily="2" charset="-122"/>
              </a:rPr>
              <a:t>缩小，并用</a:t>
            </a:r>
            <a:r>
              <a:rPr lang="zh-CN" altLang="en-US" sz="4800" b="1">
                <a:solidFill>
                  <a:srgbClr val="FF3300"/>
                </a:solidFill>
                <a:latin typeface="宋体" panose="02010600030101010101" pitchFamily="2" charset="-122"/>
              </a:rPr>
              <a:t>符号</a:t>
            </a:r>
            <a:r>
              <a:rPr lang="zh-CN" altLang="en-US" sz="4800" b="1">
                <a:latin typeface="宋体" panose="02010600030101010101" pitchFamily="2" charset="-122"/>
              </a:rPr>
              <a:t>画在平面上，注上必要的</a:t>
            </a:r>
            <a:r>
              <a:rPr lang="zh-CN" altLang="en-US" sz="4800" b="1">
                <a:solidFill>
                  <a:srgbClr val="FF3300"/>
                </a:solidFill>
                <a:latin typeface="宋体" panose="02010600030101010101" pitchFamily="2" charset="-122"/>
              </a:rPr>
              <a:t>文字</a:t>
            </a:r>
            <a:r>
              <a:rPr lang="zh-CN" altLang="en-US" sz="4800" b="1">
                <a:latin typeface="宋体" panose="02010600030101010101" pitchFamily="2" charset="-122"/>
              </a:rPr>
              <a:t>，就成了一幅地图。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E222DDDC-782D-429D-89C7-54850FE49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65175"/>
            <a:ext cx="68405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6600"/>
              <a:t>   </a:t>
            </a:r>
            <a:r>
              <a:rPr lang="zh-CN" altLang="en-US" sz="6600" b="1">
                <a:ea typeface="黑体" panose="02010609060101010101" pitchFamily="49" charset="-122"/>
              </a:rPr>
              <a:t>什么是地图？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9356147_211332893000_2">
            <a:extLst>
              <a:ext uri="{FF2B5EF4-FFF2-40B4-BE49-F238E27FC236}">
                <a16:creationId xmlns:a16="http://schemas.microsoft.com/office/drawing/2014/main" id="{A68A5701-5D60-457B-93BB-7E2C051B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-1035050"/>
            <a:ext cx="9753600" cy="886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>
            <a:extLst>
              <a:ext uri="{FF2B5EF4-FFF2-40B4-BE49-F238E27FC236}">
                <a16:creationId xmlns:a16="http://schemas.microsoft.com/office/drawing/2014/main" id="{985AE021-FF8E-4290-AFDA-153D921ED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-531813"/>
            <a:ext cx="7793037" cy="2160588"/>
          </a:xfrm>
        </p:spPr>
        <p:txBody>
          <a:bodyPr/>
          <a:lstStyle/>
          <a:p>
            <a:pPr eaLnBrk="1" hangingPunct="1"/>
            <a:r>
              <a:rPr lang="zh-CN" altLang="en-US" sz="4800" b="1">
                <a:ea typeface="黑体" panose="02010609060101010101" pitchFamily="49" charset="-122"/>
              </a:rPr>
              <a:t>       </a:t>
            </a:r>
            <a:br>
              <a:rPr lang="zh-CN" altLang="en-US" sz="4800" b="1">
                <a:ea typeface="黑体" panose="02010609060101010101" pitchFamily="49" charset="-122"/>
              </a:rPr>
            </a:br>
            <a:r>
              <a:rPr lang="zh-CN" altLang="en-US" sz="4800" b="1">
                <a:ea typeface="黑体" panose="02010609060101010101" pitchFamily="49" charset="-122"/>
              </a:rPr>
              <a:t>      </a:t>
            </a:r>
            <a:r>
              <a:rPr lang="zh-CN" altLang="en-US" sz="6000" b="1">
                <a:ea typeface="黑体" panose="02010609060101010101" pitchFamily="49" charset="-122"/>
              </a:rPr>
              <a:t>比例尺的选择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10B6DD69-6556-4133-BAF8-8CCA90875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7450" y="1989138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z="4800">
                <a:solidFill>
                  <a:schemeClr val="hlink"/>
                </a:solidFill>
              </a:rPr>
              <a:t>要绘制一幅学校地图，选择较大的比例尺。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4800">
              <a:solidFill>
                <a:schemeClr val="hlink"/>
              </a:solidFill>
            </a:endParaRPr>
          </a:p>
          <a:p>
            <a:pPr eaLnBrk="1" hangingPunct="1"/>
            <a:r>
              <a:rPr lang="zh-CN" altLang="en-US" sz="4800">
                <a:solidFill>
                  <a:srgbClr val="6600CC"/>
                </a:solidFill>
              </a:rPr>
              <a:t>要绘制一幅中国地图，选择较小的比例尺。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9" descr="12D58PICNfQ">
            <a:extLst>
              <a:ext uri="{FF2B5EF4-FFF2-40B4-BE49-F238E27FC236}">
                <a16:creationId xmlns:a16="http://schemas.microsoft.com/office/drawing/2014/main" id="{336CE59A-963A-4F56-BA54-24F92F82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0" name="Text Box 2">
            <a:extLst>
              <a:ext uri="{FF2B5EF4-FFF2-40B4-BE49-F238E27FC236}">
                <a16:creationId xmlns:a16="http://schemas.microsoft.com/office/drawing/2014/main" id="{588CE6BB-F999-4183-A884-AEE993176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997200"/>
            <a:ext cx="2735262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图例和注记</a:t>
            </a:r>
          </a:p>
        </p:txBody>
      </p:sp>
      <p:sp>
        <p:nvSpPr>
          <p:cNvPr id="196611" name="AutoShape 3">
            <a:extLst>
              <a:ext uri="{FF2B5EF4-FFF2-40B4-BE49-F238E27FC236}">
                <a16:creationId xmlns:a16="http://schemas.microsoft.com/office/drawing/2014/main" id="{9C1968F8-27C6-469A-AFF1-991EEC5EA805}"/>
              </a:ext>
            </a:extLst>
          </p:cNvPr>
          <p:cNvSpPr>
            <a:spLocks/>
          </p:cNvSpPr>
          <p:nvPr/>
        </p:nvSpPr>
        <p:spPr bwMode="auto">
          <a:xfrm>
            <a:off x="3348038" y="2492375"/>
            <a:ext cx="215900" cy="1871663"/>
          </a:xfrm>
          <a:prstGeom prst="leftBrace">
            <a:avLst>
              <a:gd name="adj1" fmla="val 7224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6612" name="Text Box 4">
            <a:extLst>
              <a:ext uri="{FF2B5EF4-FFF2-40B4-BE49-F238E27FC236}">
                <a16:creationId xmlns:a16="http://schemas.microsoft.com/office/drawing/2014/main" id="{87169193-1D65-4FBB-9C26-FEE0A4877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2349500"/>
            <a:ext cx="1296987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图例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：</a:t>
            </a:r>
          </a:p>
        </p:txBody>
      </p:sp>
      <p:sp>
        <p:nvSpPr>
          <p:cNvPr id="196613" name="Text Box 5">
            <a:extLst>
              <a:ext uri="{FF2B5EF4-FFF2-40B4-BE49-F238E27FC236}">
                <a16:creationId xmlns:a16="http://schemas.microsoft.com/office/drawing/2014/main" id="{6F6AF152-FD12-4962-ABC3-BD735E1F0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425" y="3644900"/>
            <a:ext cx="1296988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注记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：</a:t>
            </a:r>
          </a:p>
        </p:txBody>
      </p:sp>
      <p:sp>
        <p:nvSpPr>
          <p:cNvPr id="196614" name="Text Box 6">
            <a:extLst>
              <a:ext uri="{FF2B5EF4-FFF2-40B4-BE49-F238E27FC236}">
                <a16:creationId xmlns:a16="http://schemas.microsoft.com/office/drawing/2014/main" id="{6D31CBE9-0476-423C-8A64-6D4E1095E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2420938"/>
            <a:ext cx="1871662" cy="5794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FFCC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    </a:t>
            </a:r>
            <a:r>
              <a:rPr lang="zh-CN" altLang="en-US" sz="3200" b="1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符号</a:t>
            </a:r>
          </a:p>
        </p:txBody>
      </p:sp>
      <p:sp>
        <p:nvSpPr>
          <p:cNvPr id="196615" name="Text Box 7">
            <a:extLst>
              <a:ext uri="{FF2B5EF4-FFF2-40B4-BE49-F238E27FC236}">
                <a16:creationId xmlns:a16="http://schemas.microsoft.com/office/drawing/2014/main" id="{737E2DC6-B090-49E8-A767-C48B5F672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3716338"/>
            <a:ext cx="2663825" cy="5794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FFCC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 </a:t>
            </a:r>
            <a:r>
              <a:rPr lang="zh-CN" altLang="en-US" sz="3200" b="1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数字和文字</a:t>
            </a:r>
          </a:p>
        </p:txBody>
      </p:sp>
      <p:sp>
        <p:nvSpPr>
          <p:cNvPr id="33801" name="WordArt 8">
            <a:extLst>
              <a:ext uri="{FF2B5EF4-FFF2-40B4-BE49-F238E27FC236}">
                <a16:creationId xmlns:a16="http://schemas.microsoft.com/office/drawing/2014/main" id="{EDDE6490-6333-4307-879C-708C808BD1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404813"/>
            <a:ext cx="4067175" cy="10080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400" b="1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三、图例和注记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9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  <p:bldP spid="196611" grpId="0" animBg="1"/>
      <p:bldP spid="196612" grpId="0"/>
      <p:bldP spid="196613" grpId="0"/>
      <p:bldP spid="196614" grpId="0"/>
      <p:bldP spid="1966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81" descr="12D58PICNfQ">
            <a:extLst>
              <a:ext uri="{FF2B5EF4-FFF2-40B4-BE49-F238E27FC236}">
                <a16:creationId xmlns:a16="http://schemas.microsoft.com/office/drawing/2014/main" id="{DCC2E319-8FBE-4E5D-A33D-02790FAB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 Box 2">
            <a:extLst>
              <a:ext uri="{FF2B5EF4-FFF2-40B4-BE49-F238E27FC236}">
                <a16:creationId xmlns:a16="http://schemas.microsoft.com/office/drawing/2014/main" id="{28A30D4E-5A89-4F75-BD51-4074098FF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0"/>
            <a:ext cx="45370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6600" b="1">
                <a:solidFill>
                  <a:srgbClr val="990000"/>
                </a:solidFill>
                <a:latin typeface="Times New Roman" panose="02020603050405020304" pitchFamily="18" charset="0"/>
              </a:rPr>
              <a:t>常用的图例</a:t>
            </a:r>
          </a:p>
        </p:txBody>
      </p:sp>
      <p:graphicFrame>
        <p:nvGraphicFramePr>
          <p:cNvPr id="225283" name="Group 3">
            <a:extLst>
              <a:ext uri="{FF2B5EF4-FFF2-40B4-BE49-F238E27FC236}">
                <a16:creationId xmlns:a16="http://schemas.microsoft.com/office/drawing/2014/main" id="{88A8C758-DCA8-4244-8C75-895A1BFA64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244600"/>
          <a:ext cx="7620000" cy="5156201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12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1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1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1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847" name="Text Box 30">
            <a:extLst>
              <a:ext uri="{FF2B5EF4-FFF2-40B4-BE49-F238E27FC236}">
                <a16:creationId xmlns:a16="http://schemas.microsoft.com/office/drawing/2014/main" id="{2B910046-66D1-4CB4-B0C3-CB76F5847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524000"/>
            <a:ext cx="1752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4000" b="1">
                <a:latin typeface="Times New Roman" panose="02020603050405020304" pitchFamily="18" charset="0"/>
                <a:ea typeface="黑体" panose="02010609060101010101" pitchFamily="49" charset="-122"/>
              </a:rPr>
              <a:t>首都</a:t>
            </a:r>
          </a:p>
        </p:txBody>
      </p:sp>
      <p:sp>
        <p:nvSpPr>
          <p:cNvPr id="34848" name="Line 31">
            <a:extLst>
              <a:ext uri="{FF2B5EF4-FFF2-40B4-BE49-F238E27FC236}">
                <a16:creationId xmlns:a16="http://schemas.microsoft.com/office/drawing/2014/main" id="{7231473B-6F88-4F12-9AF3-70C0BC39B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9175" y="3276600"/>
            <a:ext cx="1571625" cy="0"/>
          </a:xfrm>
          <a:prstGeom prst="line">
            <a:avLst/>
          </a:prstGeom>
          <a:noFill/>
          <a:ln w="5080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9" name="Text Box 32">
            <a:extLst>
              <a:ext uri="{FF2B5EF4-FFF2-40B4-BE49-F238E27FC236}">
                <a16:creationId xmlns:a16="http://schemas.microsoft.com/office/drawing/2014/main" id="{A6D55180-A4AD-465F-BF84-5B80D9E6D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486025"/>
            <a:ext cx="1752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省、自治区、直辖市界</a:t>
            </a:r>
          </a:p>
        </p:txBody>
      </p:sp>
      <p:grpSp>
        <p:nvGrpSpPr>
          <p:cNvPr id="34850" name="Group 33">
            <a:extLst>
              <a:ext uri="{FF2B5EF4-FFF2-40B4-BE49-F238E27FC236}">
                <a16:creationId xmlns:a16="http://schemas.microsoft.com/office/drawing/2014/main" id="{3EFFE892-0C69-4731-9F6D-B59BEB742A7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914400" y="4038600"/>
            <a:ext cx="1524000" cy="74613"/>
            <a:chOff x="624" y="2352"/>
            <a:chExt cx="1920" cy="0"/>
          </a:xfrm>
        </p:grpSpPr>
        <p:sp>
          <p:nvSpPr>
            <p:cNvPr id="34895" name="Line 34">
              <a:extLst>
                <a:ext uri="{FF2B5EF4-FFF2-40B4-BE49-F238E27FC236}">
                  <a16:creationId xmlns:a16="http://schemas.microsoft.com/office/drawing/2014/main" id="{4DF51F7B-E573-47A6-88B4-4A22BB35B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352"/>
              <a:ext cx="192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6" name="Line 35">
              <a:extLst>
                <a:ext uri="{FF2B5EF4-FFF2-40B4-BE49-F238E27FC236}">
                  <a16:creationId xmlns:a16="http://schemas.microsoft.com/office/drawing/2014/main" id="{01C40876-38AB-411A-A853-66CF05816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352"/>
              <a:ext cx="1680" cy="0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51" name="Text Box 36">
            <a:extLst>
              <a:ext uri="{FF2B5EF4-FFF2-40B4-BE49-F238E27FC236}">
                <a16:creationId xmlns:a16="http://schemas.microsoft.com/office/drawing/2014/main" id="{4E1AAB7C-EE80-4E09-9A5B-EF6FFD94C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00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铁路</a:t>
            </a:r>
          </a:p>
        </p:txBody>
      </p:sp>
      <p:sp>
        <p:nvSpPr>
          <p:cNvPr id="34852" name="Text Box 37">
            <a:extLst>
              <a:ext uri="{FF2B5EF4-FFF2-40B4-BE49-F238E27FC236}">
                <a16:creationId xmlns:a16="http://schemas.microsoft.com/office/drawing/2014/main" id="{3CCC07BE-4726-4403-8ABB-932A0F8EA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34853" name="Group 38">
            <a:extLst>
              <a:ext uri="{FF2B5EF4-FFF2-40B4-BE49-F238E27FC236}">
                <a16:creationId xmlns:a16="http://schemas.microsoft.com/office/drawing/2014/main" id="{72BF1440-9356-448A-891B-8698C6C4EAE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914400" y="4876800"/>
            <a:ext cx="1528763" cy="76200"/>
            <a:chOff x="480" y="2871"/>
            <a:chExt cx="1971" cy="0"/>
          </a:xfrm>
        </p:grpSpPr>
        <p:sp>
          <p:nvSpPr>
            <p:cNvPr id="34893" name="Line 39">
              <a:extLst>
                <a:ext uri="{FF2B5EF4-FFF2-40B4-BE49-F238E27FC236}">
                  <a16:creationId xmlns:a16="http://schemas.microsoft.com/office/drawing/2014/main" id="{FCF662C2-A9F6-40A3-8777-05393518B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871"/>
              <a:ext cx="1968" cy="0"/>
            </a:xfrm>
            <a:prstGeom prst="line">
              <a:avLst/>
            </a:prstGeom>
            <a:noFill/>
            <a:ln w="889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4" name="Line 40">
              <a:extLst>
                <a:ext uri="{FF2B5EF4-FFF2-40B4-BE49-F238E27FC236}">
                  <a16:creationId xmlns:a16="http://schemas.microsoft.com/office/drawing/2014/main" id="{86FA15E1-301E-4138-AAA5-5B1025530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" y="2871"/>
              <a:ext cx="1968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54" name="Text Box 41">
            <a:extLst>
              <a:ext uri="{FF2B5EF4-FFF2-40B4-BE49-F238E27FC236}">
                <a16:creationId xmlns:a16="http://schemas.microsoft.com/office/drawing/2014/main" id="{5A2E4AC8-3C09-42D8-98D8-4D2FD7F02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4958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公路</a:t>
            </a:r>
          </a:p>
        </p:txBody>
      </p:sp>
      <p:grpSp>
        <p:nvGrpSpPr>
          <p:cNvPr id="34855" name="Group 42">
            <a:extLst>
              <a:ext uri="{FF2B5EF4-FFF2-40B4-BE49-F238E27FC236}">
                <a16:creationId xmlns:a16="http://schemas.microsoft.com/office/drawing/2014/main" id="{40E5A4BB-B101-4CB5-B030-5165DC8D8AC8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562600"/>
            <a:ext cx="1581150" cy="381000"/>
            <a:chOff x="3504" y="720"/>
            <a:chExt cx="996" cy="240"/>
          </a:xfrm>
        </p:grpSpPr>
        <p:sp>
          <p:nvSpPr>
            <p:cNvPr id="34883" name="Line 43">
              <a:extLst>
                <a:ext uri="{FF2B5EF4-FFF2-40B4-BE49-F238E27FC236}">
                  <a16:creationId xmlns:a16="http://schemas.microsoft.com/office/drawing/2014/main" id="{2C5ADFDD-CFEE-42A9-A986-C0C323E4D7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960"/>
              <a:ext cx="2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4" name="Line 44">
              <a:extLst>
                <a:ext uri="{FF2B5EF4-FFF2-40B4-BE49-F238E27FC236}">
                  <a16:creationId xmlns:a16="http://schemas.microsoft.com/office/drawing/2014/main" id="{3821F33E-A56A-49CC-888F-5D228ED2B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720"/>
              <a:ext cx="2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5" name="Line 45">
              <a:extLst>
                <a:ext uri="{FF2B5EF4-FFF2-40B4-BE49-F238E27FC236}">
                  <a16:creationId xmlns:a16="http://schemas.microsoft.com/office/drawing/2014/main" id="{791953B3-8252-4638-AD9D-DB97E81E95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6" y="72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6" name="Line 46">
              <a:extLst>
                <a:ext uri="{FF2B5EF4-FFF2-40B4-BE49-F238E27FC236}">
                  <a16:creationId xmlns:a16="http://schemas.microsoft.com/office/drawing/2014/main" id="{73D3266D-5E61-45E3-A44B-DE0CC7008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2" y="72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7" name="Line 47">
              <a:extLst>
                <a:ext uri="{FF2B5EF4-FFF2-40B4-BE49-F238E27FC236}">
                  <a16:creationId xmlns:a16="http://schemas.microsoft.com/office/drawing/2014/main" id="{545E4832-5B62-4E83-8331-7E365F28B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960"/>
              <a:ext cx="2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8" name="Line 48">
              <a:extLst>
                <a:ext uri="{FF2B5EF4-FFF2-40B4-BE49-F238E27FC236}">
                  <a16:creationId xmlns:a16="http://schemas.microsoft.com/office/drawing/2014/main" id="{E214F306-3895-487F-B7B2-87F6378C8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960"/>
              <a:ext cx="2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9" name="Line 49">
              <a:extLst>
                <a:ext uri="{FF2B5EF4-FFF2-40B4-BE49-F238E27FC236}">
                  <a16:creationId xmlns:a16="http://schemas.microsoft.com/office/drawing/2014/main" id="{3927A0B6-04F9-4A45-8AB2-21657D4607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720"/>
              <a:ext cx="2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0" name="Line 50">
              <a:extLst>
                <a:ext uri="{FF2B5EF4-FFF2-40B4-BE49-F238E27FC236}">
                  <a16:creationId xmlns:a16="http://schemas.microsoft.com/office/drawing/2014/main" id="{791F29DA-133B-41E3-9D65-C8E0CA986A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1" y="72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1" name="Line 51">
              <a:extLst>
                <a:ext uri="{FF2B5EF4-FFF2-40B4-BE49-F238E27FC236}">
                  <a16:creationId xmlns:a16="http://schemas.microsoft.com/office/drawing/2014/main" id="{C54C355A-BF75-4068-AC14-FEFA85574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7" y="72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2" name="Line 52">
              <a:extLst>
                <a:ext uri="{FF2B5EF4-FFF2-40B4-BE49-F238E27FC236}">
                  <a16:creationId xmlns:a16="http://schemas.microsoft.com/office/drawing/2014/main" id="{0E95B724-3A70-4B61-AD87-9FE717C0E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0" y="960"/>
              <a:ext cx="2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56" name="Text Box 53">
            <a:extLst>
              <a:ext uri="{FF2B5EF4-FFF2-40B4-BE49-F238E27FC236}">
                <a16:creationId xmlns:a16="http://schemas.microsoft.com/office/drawing/2014/main" id="{B4BD0718-B7EE-4474-94E9-67C6F75AB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4864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长城</a:t>
            </a:r>
          </a:p>
        </p:txBody>
      </p:sp>
      <p:sp>
        <p:nvSpPr>
          <p:cNvPr id="34857" name="Text Box 54">
            <a:extLst>
              <a:ext uri="{FF2B5EF4-FFF2-40B4-BE49-F238E27FC236}">
                <a16:creationId xmlns:a16="http://schemas.microsoft.com/office/drawing/2014/main" id="{72344A0B-24FC-45B6-94FF-65DC49135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943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4858" name="AutoShape 55">
            <a:extLst>
              <a:ext uri="{FF2B5EF4-FFF2-40B4-BE49-F238E27FC236}">
                <a16:creationId xmlns:a16="http://schemas.microsoft.com/office/drawing/2014/main" id="{EEBBF592-2E4D-4830-9161-6125AE336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844675"/>
            <a:ext cx="685800" cy="5588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59" name="Text Box 56">
            <a:extLst>
              <a:ext uri="{FF2B5EF4-FFF2-40B4-BE49-F238E27FC236}">
                <a16:creationId xmlns:a16="http://schemas.microsoft.com/office/drawing/2014/main" id="{E2B8F9E6-7A5F-48CE-A069-9F62DB97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1773238"/>
            <a:ext cx="121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4000" b="1">
                <a:latin typeface="Times New Roman" panose="02020603050405020304" pitchFamily="18" charset="0"/>
                <a:ea typeface="黑体" panose="02010609060101010101" pitchFamily="49" charset="-122"/>
              </a:rPr>
              <a:t>山峰</a:t>
            </a:r>
          </a:p>
        </p:txBody>
      </p:sp>
      <p:sp>
        <p:nvSpPr>
          <p:cNvPr id="34860" name="Text Box 57">
            <a:extLst>
              <a:ext uri="{FF2B5EF4-FFF2-40B4-BE49-F238E27FC236}">
                <a16:creationId xmlns:a16="http://schemas.microsoft.com/office/drawing/2014/main" id="{1428BB63-9018-47A1-83FC-8DFEDBD1D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819400"/>
            <a:ext cx="144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等高线</a:t>
            </a:r>
          </a:p>
        </p:txBody>
      </p:sp>
      <p:sp>
        <p:nvSpPr>
          <p:cNvPr id="34861" name="Text Box 58">
            <a:extLst>
              <a:ext uri="{FF2B5EF4-FFF2-40B4-BE49-F238E27FC236}">
                <a16:creationId xmlns:a16="http://schemas.microsoft.com/office/drawing/2014/main" id="{1D7871E4-6CEE-40F2-AEF9-2350BFFCA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410200"/>
            <a:ext cx="1752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运河</a:t>
            </a:r>
          </a:p>
        </p:txBody>
      </p:sp>
      <p:grpSp>
        <p:nvGrpSpPr>
          <p:cNvPr id="34862" name="Group 59">
            <a:extLst>
              <a:ext uri="{FF2B5EF4-FFF2-40B4-BE49-F238E27FC236}">
                <a16:creationId xmlns:a16="http://schemas.microsoft.com/office/drawing/2014/main" id="{5542A6C5-826C-4437-BE69-4D860F8DAF20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886200"/>
            <a:ext cx="1524000" cy="381000"/>
            <a:chOff x="2880" y="2325"/>
            <a:chExt cx="960" cy="240"/>
          </a:xfrm>
        </p:grpSpPr>
        <p:sp>
          <p:nvSpPr>
            <p:cNvPr id="34881" name="Line 60">
              <a:extLst>
                <a:ext uri="{FF2B5EF4-FFF2-40B4-BE49-F238E27FC236}">
                  <a16:creationId xmlns:a16="http://schemas.microsoft.com/office/drawing/2014/main" id="{86865D8E-03A3-446C-85B8-37305FA95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448"/>
              <a:ext cx="960" cy="0"/>
            </a:xfrm>
            <a:prstGeom prst="line">
              <a:avLst/>
            </a:prstGeom>
            <a:noFill/>
            <a:ln w="889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2" name="AutoShape 61">
              <a:extLst>
                <a:ext uri="{FF2B5EF4-FFF2-40B4-BE49-F238E27FC236}">
                  <a16:creationId xmlns:a16="http://schemas.microsoft.com/office/drawing/2014/main" id="{729754AA-4F65-4393-8861-B2D8E25FC5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543156">
              <a:off x="3192" y="2349"/>
              <a:ext cx="240" cy="192"/>
            </a:xfrm>
            <a:prstGeom prst="triangle">
              <a:avLst>
                <a:gd name="adj" fmla="val 50000"/>
              </a:avLst>
            </a:prstGeom>
            <a:solidFill>
              <a:srgbClr val="33CCCC"/>
            </a:solidFill>
            <a:ln w="254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4863" name="Text Box 62">
            <a:extLst>
              <a:ext uri="{FF2B5EF4-FFF2-40B4-BE49-F238E27FC236}">
                <a16:creationId xmlns:a16="http://schemas.microsoft.com/office/drawing/2014/main" id="{29295B6A-F6AC-49A4-AE19-73D1AE261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8862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水库</a:t>
            </a:r>
          </a:p>
        </p:txBody>
      </p:sp>
      <p:sp>
        <p:nvSpPr>
          <p:cNvPr id="34864" name="Line 63">
            <a:extLst>
              <a:ext uri="{FF2B5EF4-FFF2-40B4-BE49-F238E27FC236}">
                <a16:creationId xmlns:a16="http://schemas.microsoft.com/office/drawing/2014/main" id="{E5C7B6A6-2F07-4829-B5C7-53C522A74F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876800"/>
            <a:ext cx="1600200" cy="0"/>
          </a:xfrm>
          <a:prstGeom prst="line">
            <a:avLst/>
          </a:prstGeom>
          <a:noFill/>
          <a:ln w="7620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5" name="Text Box 64">
            <a:extLst>
              <a:ext uri="{FF2B5EF4-FFF2-40B4-BE49-F238E27FC236}">
                <a16:creationId xmlns:a16="http://schemas.microsoft.com/office/drawing/2014/main" id="{01E7C2B8-DE77-4740-B5DA-210095BFE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572000"/>
            <a:ext cx="152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航海线</a:t>
            </a:r>
          </a:p>
        </p:txBody>
      </p:sp>
      <p:grpSp>
        <p:nvGrpSpPr>
          <p:cNvPr id="34866" name="Group 65">
            <a:extLst>
              <a:ext uri="{FF2B5EF4-FFF2-40B4-BE49-F238E27FC236}">
                <a16:creationId xmlns:a16="http://schemas.microsoft.com/office/drawing/2014/main" id="{72ED140C-1047-4171-BB3D-592ED6CD6725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1773238"/>
            <a:ext cx="838200" cy="622300"/>
            <a:chOff x="855" y="999"/>
            <a:chExt cx="528" cy="528"/>
          </a:xfrm>
        </p:grpSpPr>
        <p:sp>
          <p:nvSpPr>
            <p:cNvPr id="34877" name="AutoShape 66">
              <a:extLst>
                <a:ext uri="{FF2B5EF4-FFF2-40B4-BE49-F238E27FC236}">
                  <a16:creationId xmlns:a16="http://schemas.microsoft.com/office/drawing/2014/main" id="{12EFB605-716C-4F32-A122-789631A55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00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4878" name="Group 67">
              <a:extLst>
                <a:ext uri="{FF2B5EF4-FFF2-40B4-BE49-F238E27FC236}">
                  <a16:creationId xmlns:a16="http://schemas.microsoft.com/office/drawing/2014/main" id="{30E093B3-CD82-406B-A42A-2DEB477DCE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5" y="999"/>
              <a:ext cx="528" cy="528"/>
              <a:chOff x="960" y="1056"/>
              <a:chExt cx="528" cy="528"/>
            </a:xfrm>
          </p:grpSpPr>
          <p:sp>
            <p:nvSpPr>
              <p:cNvPr id="34879" name="AutoShape 68">
                <a:extLst>
                  <a:ext uri="{FF2B5EF4-FFF2-40B4-BE49-F238E27FC236}">
                    <a16:creationId xmlns:a16="http://schemas.microsoft.com/office/drawing/2014/main" id="{2456E13A-92D4-431F-AB38-455C2EC0F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528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880" name="AutoShape 69">
                <a:extLst>
                  <a:ext uri="{FF2B5EF4-FFF2-40B4-BE49-F238E27FC236}">
                    <a16:creationId xmlns:a16="http://schemas.microsoft.com/office/drawing/2014/main" id="{C35565B2-0975-4713-A0BB-31CEBF82E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" y="1200"/>
                <a:ext cx="240" cy="240"/>
              </a:xfrm>
              <a:prstGeom prst="flowChartConnector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34867" name="Line 70">
            <a:extLst>
              <a:ext uri="{FF2B5EF4-FFF2-40B4-BE49-F238E27FC236}">
                <a16:creationId xmlns:a16="http://schemas.microsoft.com/office/drawing/2014/main" id="{5844A17B-C4AA-4477-9D4A-DBFE2E91F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4495800"/>
            <a:ext cx="76962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68" name="Line 71">
            <a:extLst>
              <a:ext uri="{FF2B5EF4-FFF2-40B4-BE49-F238E27FC236}">
                <a16:creationId xmlns:a16="http://schemas.microsoft.com/office/drawing/2014/main" id="{2AEA4C8E-8221-4297-A547-47F09808A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5486400"/>
            <a:ext cx="14478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69" name="Line 72">
            <a:extLst>
              <a:ext uri="{FF2B5EF4-FFF2-40B4-BE49-F238E27FC236}">
                <a16:creationId xmlns:a16="http://schemas.microsoft.com/office/drawing/2014/main" id="{29D2AFD6-CF59-4AF7-8D6D-4A1D38D8F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5334000"/>
            <a:ext cx="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0" name="Line 73">
            <a:extLst>
              <a:ext uri="{FF2B5EF4-FFF2-40B4-BE49-F238E27FC236}">
                <a16:creationId xmlns:a16="http://schemas.microsoft.com/office/drawing/2014/main" id="{EFA8EA5D-E554-4E19-B7A0-2900328267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5334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1" name="Line 74">
            <a:extLst>
              <a:ext uri="{FF2B5EF4-FFF2-40B4-BE49-F238E27FC236}">
                <a16:creationId xmlns:a16="http://schemas.microsoft.com/office/drawing/2014/main" id="{D335E2B4-BF79-40F6-B001-FE18A0F7D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53006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2" name="Line 75">
            <a:extLst>
              <a:ext uri="{FF2B5EF4-FFF2-40B4-BE49-F238E27FC236}">
                <a16:creationId xmlns:a16="http://schemas.microsoft.com/office/drawing/2014/main" id="{6B507CD8-A55A-4814-920F-DE9599BE6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5334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3" name="Line 76">
            <a:extLst>
              <a:ext uri="{FF2B5EF4-FFF2-40B4-BE49-F238E27FC236}">
                <a16:creationId xmlns:a16="http://schemas.microsoft.com/office/drawing/2014/main" id="{8DEDA056-0966-4515-A707-F630C4AB6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5334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4" name="Freeform 77">
            <a:extLst>
              <a:ext uri="{FF2B5EF4-FFF2-40B4-BE49-F238E27FC236}">
                <a16:creationId xmlns:a16="http://schemas.microsoft.com/office/drawing/2014/main" id="{8A218E9E-73C7-4CFA-9D65-3BA7426AB159}"/>
              </a:ext>
            </a:extLst>
          </p:cNvPr>
          <p:cNvSpPr>
            <a:spLocks/>
          </p:cNvSpPr>
          <p:nvPr/>
        </p:nvSpPr>
        <p:spPr bwMode="auto">
          <a:xfrm>
            <a:off x="5391150" y="3005138"/>
            <a:ext cx="361950" cy="346075"/>
          </a:xfrm>
          <a:custGeom>
            <a:avLst/>
            <a:gdLst>
              <a:gd name="T0" fmla="*/ 2147483647 w 228"/>
              <a:gd name="T1" fmla="*/ 2147483647 h 218"/>
              <a:gd name="T2" fmla="*/ 2147483647 w 228"/>
              <a:gd name="T3" fmla="*/ 2147483647 h 218"/>
              <a:gd name="T4" fmla="*/ 2147483647 w 228"/>
              <a:gd name="T5" fmla="*/ 2147483647 h 218"/>
              <a:gd name="T6" fmla="*/ 2147483647 w 228"/>
              <a:gd name="T7" fmla="*/ 2147483647 h 218"/>
              <a:gd name="T8" fmla="*/ 2147483647 w 228"/>
              <a:gd name="T9" fmla="*/ 2147483647 h 218"/>
              <a:gd name="T10" fmla="*/ 0 w 228"/>
              <a:gd name="T11" fmla="*/ 2147483647 h 218"/>
              <a:gd name="T12" fmla="*/ 2147483647 w 228"/>
              <a:gd name="T13" fmla="*/ 2147483647 h 218"/>
              <a:gd name="T14" fmla="*/ 2147483647 w 228"/>
              <a:gd name="T15" fmla="*/ 2147483647 h 218"/>
              <a:gd name="T16" fmla="*/ 2147483647 w 228"/>
              <a:gd name="T17" fmla="*/ 2147483647 h 218"/>
              <a:gd name="T18" fmla="*/ 2147483647 w 228"/>
              <a:gd name="T19" fmla="*/ 2147483647 h 218"/>
              <a:gd name="T20" fmla="*/ 2147483647 w 228"/>
              <a:gd name="T21" fmla="*/ 2147483647 h 2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8"/>
              <a:gd name="T34" fmla="*/ 0 h 218"/>
              <a:gd name="T35" fmla="*/ 228 w 228"/>
              <a:gd name="T36" fmla="*/ 218 h 21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8" h="218">
                <a:moveTo>
                  <a:pt x="228" y="39"/>
                </a:moveTo>
                <a:cubicBezTo>
                  <a:pt x="216" y="35"/>
                  <a:pt x="203" y="33"/>
                  <a:pt x="192" y="27"/>
                </a:cubicBezTo>
                <a:cubicBezTo>
                  <a:pt x="179" y="21"/>
                  <a:pt x="170" y="4"/>
                  <a:pt x="156" y="3"/>
                </a:cubicBezTo>
                <a:cubicBezTo>
                  <a:pt x="120" y="0"/>
                  <a:pt x="84" y="11"/>
                  <a:pt x="48" y="15"/>
                </a:cubicBezTo>
                <a:cubicBezTo>
                  <a:pt x="40" y="27"/>
                  <a:pt x="30" y="38"/>
                  <a:pt x="24" y="51"/>
                </a:cubicBezTo>
                <a:cubicBezTo>
                  <a:pt x="14" y="74"/>
                  <a:pt x="0" y="123"/>
                  <a:pt x="0" y="123"/>
                </a:cubicBezTo>
                <a:cubicBezTo>
                  <a:pt x="8" y="135"/>
                  <a:pt x="13" y="150"/>
                  <a:pt x="24" y="159"/>
                </a:cubicBezTo>
                <a:cubicBezTo>
                  <a:pt x="34" y="167"/>
                  <a:pt x="49" y="165"/>
                  <a:pt x="60" y="171"/>
                </a:cubicBezTo>
                <a:cubicBezTo>
                  <a:pt x="153" y="218"/>
                  <a:pt x="42" y="177"/>
                  <a:pt x="132" y="207"/>
                </a:cubicBezTo>
                <a:cubicBezTo>
                  <a:pt x="148" y="203"/>
                  <a:pt x="166" y="204"/>
                  <a:pt x="180" y="195"/>
                </a:cubicBezTo>
                <a:cubicBezTo>
                  <a:pt x="221" y="168"/>
                  <a:pt x="223" y="73"/>
                  <a:pt x="228" y="39"/>
                </a:cubicBezTo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5" name="Freeform 78">
            <a:extLst>
              <a:ext uri="{FF2B5EF4-FFF2-40B4-BE49-F238E27FC236}">
                <a16:creationId xmlns:a16="http://schemas.microsoft.com/office/drawing/2014/main" id="{DC2B10D4-C243-4F3A-A13D-A38AD34A39C8}"/>
              </a:ext>
            </a:extLst>
          </p:cNvPr>
          <p:cNvSpPr>
            <a:spLocks/>
          </p:cNvSpPr>
          <p:nvPr/>
        </p:nvSpPr>
        <p:spPr bwMode="auto">
          <a:xfrm>
            <a:off x="5238750" y="2863850"/>
            <a:ext cx="647700" cy="606425"/>
          </a:xfrm>
          <a:custGeom>
            <a:avLst/>
            <a:gdLst>
              <a:gd name="T0" fmla="*/ 2147483647 w 408"/>
              <a:gd name="T1" fmla="*/ 2147483647 h 382"/>
              <a:gd name="T2" fmla="*/ 2147483647 w 408"/>
              <a:gd name="T3" fmla="*/ 2147483647 h 382"/>
              <a:gd name="T4" fmla="*/ 2147483647 w 408"/>
              <a:gd name="T5" fmla="*/ 2147483647 h 382"/>
              <a:gd name="T6" fmla="*/ 2147483647 w 408"/>
              <a:gd name="T7" fmla="*/ 2147483647 h 382"/>
              <a:gd name="T8" fmla="*/ 0 w 408"/>
              <a:gd name="T9" fmla="*/ 2147483647 h 382"/>
              <a:gd name="T10" fmla="*/ 2147483647 w 408"/>
              <a:gd name="T11" fmla="*/ 2147483647 h 382"/>
              <a:gd name="T12" fmla="*/ 2147483647 w 408"/>
              <a:gd name="T13" fmla="*/ 2147483647 h 382"/>
              <a:gd name="T14" fmla="*/ 2147483647 w 408"/>
              <a:gd name="T15" fmla="*/ 2147483647 h 382"/>
              <a:gd name="T16" fmla="*/ 2147483647 w 408"/>
              <a:gd name="T17" fmla="*/ 2147483647 h 382"/>
              <a:gd name="T18" fmla="*/ 2147483647 w 408"/>
              <a:gd name="T19" fmla="*/ 2147483647 h 382"/>
              <a:gd name="T20" fmla="*/ 2147483647 w 408"/>
              <a:gd name="T21" fmla="*/ 2147483647 h 382"/>
              <a:gd name="T22" fmla="*/ 2147483647 w 408"/>
              <a:gd name="T23" fmla="*/ 2147483647 h 382"/>
              <a:gd name="T24" fmla="*/ 2147483647 w 408"/>
              <a:gd name="T25" fmla="*/ 2147483647 h 382"/>
              <a:gd name="T26" fmla="*/ 2147483647 w 408"/>
              <a:gd name="T27" fmla="*/ 2147483647 h 382"/>
              <a:gd name="T28" fmla="*/ 2147483647 w 408"/>
              <a:gd name="T29" fmla="*/ 2147483647 h 38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08"/>
              <a:gd name="T46" fmla="*/ 0 h 382"/>
              <a:gd name="T47" fmla="*/ 408 w 408"/>
              <a:gd name="T48" fmla="*/ 382 h 38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08" h="382">
                <a:moveTo>
                  <a:pt x="240" y="8"/>
                </a:moveTo>
                <a:cubicBezTo>
                  <a:pt x="200" y="12"/>
                  <a:pt x="160" y="13"/>
                  <a:pt x="120" y="20"/>
                </a:cubicBezTo>
                <a:cubicBezTo>
                  <a:pt x="95" y="25"/>
                  <a:pt x="48" y="44"/>
                  <a:pt x="48" y="44"/>
                </a:cubicBezTo>
                <a:cubicBezTo>
                  <a:pt x="40" y="56"/>
                  <a:pt x="30" y="67"/>
                  <a:pt x="24" y="80"/>
                </a:cubicBezTo>
                <a:cubicBezTo>
                  <a:pt x="14" y="103"/>
                  <a:pt x="0" y="152"/>
                  <a:pt x="0" y="152"/>
                </a:cubicBezTo>
                <a:cubicBezTo>
                  <a:pt x="8" y="183"/>
                  <a:pt x="16" y="252"/>
                  <a:pt x="48" y="272"/>
                </a:cubicBezTo>
                <a:cubicBezTo>
                  <a:pt x="69" y="285"/>
                  <a:pt x="96" y="288"/>
                  <a:pt x="120" y="296"/>
                </a:cubicBezTo>
                <a:cubicBezTo>
                  <a:pt x="147" y="305"/>
                  <a:pt x="165" y="335"/>
                  <a:pt x="192" y="344"/>
                </a:cubicBezTo>
                <a:cubicBezTo>
                  <a:pt x="216" y="352"/>
                  <a:pt x="240" y="360"/>
                  <a:pt x="264" y="368"/>
                </a:cubicBezTo>
                <a:cubicBezTo>
                  <a:pt x="276" y="372"/>
                  <a:pt x="300" y="380"/>
                  <a:pt x="300" y="380"/>
                </a:cubicBezTo>
                <a:cubicBezTo>
                  <a:pt x="356" y="369"/>
                  <a:pt x="362" y="382"/>
                  <a:pt x="384" y="332"/>
                </a:cubicBezTo>
                <a:cubicBezTo>
                  <a:pt x="394" y="309"/>
                  <a:pt x="408" y="260"/>
                  <a:pt x="408" y="260"/>
                </a:cubicBezTo>
                <a:cubicBezTo>
                  <a:pt x="392" y="180"/>
                  <a:pt x="371" y="115"/>
                  <a:pt x="300" y="68"/>
                </a:cubicBezTo>
                <a:cubicBezTo>
                  <a:pt x="292" y="56"/>
                  <a:pt x="287" y="41"/>
                  <a:pt x="276" y="32"/>
                </a:cubicBezTo>
                <a:cubicBezTo>
                  <a:pt x="236" y="0"/>
                  <a:pt x="240" y="39"/>
                  <a:pt x="240" y="8"/>
                </a:cubicBezTo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6" name="Freeform 79">
            <a:extLst>
              <a:ext uri="{FF2B5EF4-FFF2-40B4-BE49-F238E27FC236}">
                <a16:creationId xmlns:a16="http://schemas.microsoft.com/office/drawing/2014/main" id="{4BAB5873-DBCA-435D-90A6-AD093EF197A4}"/>
              </a:ext>
            </a:extLst>
          </p:cNvPr>
          <p:cNvSpPr>
            <a:spLocks/>
          </p:cNvSpPr>
          <p:nvPr/>
        </p:nvSpPr>
        <p:spPr bwMode="auto">
          <a:xfrm>
            <a:off x="5086350" y="2705100"/>
            <a:ext cx="990600" cy="917575"/>
          </a:xfrm>
          <a:custGeom>
            <a:avLst/>
            <a:gdLst>
              <a:gd name="T0" fmla="*/ 2147483647 w 624"/>
              <a:gd name="T1" fmla="*/ 2147483647 h 578"/>
              <a:gd name="T2" fmla="*/ 2147483647 w 624"/>
              <a:gd name="T3" fmla="*/ 2147483647 h 578"/>
              <a:gd name="T4" fmla="*/ 2147483647 w 624"/>
              <a:gd name="T5" fmla="*/ 0 h 578"/>
              <a:gd name="T6" fmla="*/ 2147483647 w 624"/>
              <a:gd name="T7" fmla="*/ 2147483647 h 578"/>
              <a:gd name="T8" fmla="*/ 2147483647 w 624"/>
              <a:gd name="T9" fmla="*/ 2147483647 h 578"/>
              <a:gd name="T10" fmla="*/ 0 w 624"/>
              <a:gd name="T11" fmla="*/ 2147483647 h 578"/>
              <a:gd name="T12" fmla="*/ 2147483647 w 624"/>
              <a:gd name="T13" fmla="*/ 2147483647 h 578"/>
              <a:gd name="T14" fmla="*/ 2147483647 w 624"/>
              <a:gd name="T15" fmla="*/ 2147483647 h 578"/>
              <a:gd name="T16" fmla="*/ 2147483647 w 624"/>
              <a:gd name="T17" fmla="*/ 2147483647 h 578"/>
              <a:gd name="T18" fmla="*/ 2147483647 w 624"/>
              <a:gd name="T19" fmla="*/ 2147483647 h 578"/>
              <a:gd name="T20" fmla="*/ 2147483647 w 624"/>
              <a:gd name="T21" fmla="*/ 2147483647 h 578"/>
              <a:gd name="T22" fmla="*/ 2147483647 w 624"/>
              <a:gd name="T23" fmla="*/ 2147483647 h 578"/>
              <a:gd name="T24" fmla="*/ 2147483647 w 624"/>
              <a:gd name="T25" fmla="*/ 2147483647 h 578"/>
              <a:gd name="T26" fmla="*/ 2147483647 w 624"/>
              <a:gd name="T27" fmla="*/ 2147483647 h 578"/>
              <a:gd name="T28" fmla="*/ 2147483647 w 624"/>
              <a:gd name="T29" fmla="*/ 2147483647 h 578"/>
              <a:gd name="T30" fmla="*/ 2147483647 w 624"/>
              <a:gd name="T31" fmla="*/ 2147483647 h 578"/>
              <a:gd name="T32" fmla="*/ 2147483647 w 624"/>
              <a:gd name="T33" fmla="*/ 2147483647 h 57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24"/>
              <a:gd name="T52" fmla="*/ 0 h 578"/>
              <a:gd name="T53" fmla="*/ 624 w 624"/>
              <a:gd name="T54" fmla="*/ 578 h 57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24" h="578">
                <a:moveTo>
                  <a:pt x="504" y="132"/>
                </a:moveTo>
                <a:cubicBezTo>
                  <a:pt x="491" y="66"/>
                  <a:pt x="503" y="52"/>
                  <a:pt x="420" y="24"/>
                </a:cubicBezTo>
                <a:cubicBezTo>
                  <a:pt x="396" y="16"/>
                  <a:pt x="348" y="0"/>
                  <a:pt x="348" y="0"/>
                </a:cubicBezTo>
                <a:cubicBezTo>
                  <a:pt x="247" y="9"/>
                  <a:pt x="156" y="16"/>
                  <a:pt x="72" y="72"/>
                </a:cubicBezTo>
                <a:cubicBezTo>
                  <a:pt x="56" y="96"/>
                  <a:pt x="40" y="120"/>
                  <a:pt x="24" y="144"/>
                </a:cubicBezTo>
                <a:cubicBezTo>
                  <a:pt x="16" y="156"/>
                  <a:pt x="0" y="180"/>
                  <a:pt x="0" y="180"/>
                </a:cubicBezTo>
                <a:cubicBezTo>
                  <a:pt x="11" y="282"/>
                  <a:pt x="18" y="360"/>
                  <a:pt x="108" y="420"/>
                </a:cubicBezTo>
                <a:cubicBezTo>
                  <a:pt x="145" y="476"/>
                  <a:pt x="180" y="472"/>
                  <a:pt x="240" y="492"/>
                </a:cubicBezTo>
                <a:cubicBezTo>
                  <a:pt x="271" y="502"/>
                  <a:pt x="318" y="537"/>
                  <a:pt x="348" y="552"/>
                </a:cubicBezTo>
                <a:cubicBezTo>
                  <a:pt x="373" y="564"/>
                  <a:pt x="421" y="571"/>
                  <a:pt x="444" y="576"/>
                </a:cubicBezTo>
                <a:cubicBezTo>
                  <a:pt x="480" y="570"/>
                  <a:pt x="526" y="578"/>
                  <a:pt x="552" y="552"/>
                </a:cubicBezTo>
                <a:cubicBezTo>
                  <a:pt x="561" y="543"/>
                  <a:pt x="558" y="527"/>
                  <a:pt x="564" y="516"/>
                </a:cubicBezTo>
                <a:cubicBezTo>
                  <a:pt x="570" y="503"/>
                  <a:pt x="582" y="493"/>
                  <a:pt x="588" y="480"/>
                </a:cubicBezTo>
                <a:cubicBezTo>
                  <a:pt x="598" y="457"/>
                  <a:pt x="604" y="432"/>
                  <a:pt x="612" y="408"/>
                </a:cubicBezTo>
                <a:cubicBezTo>
                  <a:pt x="616" y="396"/>
                  <a:pt x="624" y="372"/>
                  <a:pt x="624" y="372"/>
                </a:cubicBezTo>
                <a:cubicBezTo>
                  <a:pt x="611" y="246"/>
                  <a:pt x="617" y="242"/>
                  <a:pt x="552" y="144"/>
                </a:cubicBezTo>
                <a:cubicBezTo>
                  <a:pt x="522" y="99"/>
                  <a:pt x="538" y="98"/>
                  <a:pt x="504" y="132"/>
                </a:cubicBezTo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5" descr="51f58PICn6x_1024">
            <a:extLst>
              <a:ext uri="{FF2B5EF4-FFF2-40B4-BE49-F238E27FC236}">
                <a16:creationId xmlns:a16="http://schemas.microsoft.com/office/drawing/2014/main" id="{789185A9-8C34-42CB-81EA-7986344C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0"/>
            <a:ext cx="9990138" cy="702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>
            <a:extLst>
              <a:ext uri="{FF2B5EF4-FFF2-40B4-BE49-F238E27FC236}">
                <a16:creationId xmlns:a16="http://schemas.microsoft.com/office/drawing/2014/main" id="{221D1E51-074B-49B5-817C-C535B5ED5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0"/>
            <a:ext cx="7793037" cy="981075"/>
          </a:xfrm>
        </p:spPr>
        <p:txBody>
          <a:bodyPr/>
          <a:lstStyle/>
          <a:p>
            <a:pPr eaLnBrk="1" hangingPunct="1"/>
            <a:r>
              <a:rPr lang="zh-CN" altLang="en-US" sz="4000" b="1">
                <a:ea typeface="华文新魏" panose="02010800040101010101" pitchFamily="2" charset="-122"/>
              </a:rPr>
              <a:t>      </a:t>
            </a:r>
            <a:r>
              <a:rPr lang="zh-CN" altLang="en-US" sz="4800" b="1">
                <a:ea typeface="黑体" panose="02010609060101010101" pitchFamily="49" charset="-122"/>
              </a:rPr>
              <a:t>如何选用合适的地图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9DB75800-3B23-48AC-8A9E-14704517FA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908050"/>
            <a:ext cx="8415338" cy="52244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zh-CN" altLang="en-US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/>
              <a:t>1</a:t>
            </a:r>
            <a:r>
              <a:rPr lang="zh-CN" altLang="en-US" b="1"/>
              <a:t>、开车的司机，找不到路了，可以打开车上的导航仪，边看路线边开车，最后准确的到达目的地，这里的导航地图是？</a:t>
            </a:r>
            <a:endParaRPr lang="en-US" altLang="zh-CN" b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b="1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/>
              <a:t>2</a:t>
            </a:r>
            <a:r>
              <a:rPr lang="zh-CN" altLang="en-US" b="1"/>
              <a:t>、当你到一个陌生城市旅游时，你应选择（  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/>
              <a:t>   A</a:t>
            </a:r>
            <a:r>
              <a:rPr lang="zh-CN" altLang="en-US" b="1"/>
              <a:t>．世界气候图        </a:t>
            </a:r>
            <a:r>
              <a:rPr lang="en-US" altLang="zh-CN" b="1"/>
              <a:t>B</a:t>
            </a:r>
            <a:r>
              <a:rPr lang="zh-CN" altLang="en-US" b="1"/>
              <a:t>．世界政区图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/>
              <a:t>   C</a:t>
            </a:r>
            <a:r>
              <a:rPr lang="zh-CN" altLang="en-US" b="1"/>
              <a:t>．中国地形图        </a:t>
            </a:r>
            <a:r>
              <a:rPr lang="en-US" altLang="zh-CN" b="1"/>
              <a:t>D</a:t>
            </a:r>
            <a:r>
              <a:rPr lang="zh-CN" altLang="en-US" b="1"/>
              <a:t>．城市旅游交通图</a:t>
            </a:r>
          </a:p>
          <a:p>
            <a:pPr eaLnBrk="1" hangingPunct="1"/>
            <a:endParaRPr lang="zh-CN" altLang="en-US"/>
          </a:p>
        </p:txBody>
      </p:sp>
      <p:sp>
        <p:nvSpPr>
          <p:cNvPr id="175111" name="Text Box 7">
            <a:extLst>
              <a:ext uri="{FF2B5EF4-FFF2-40B4-BE49-F238E27FC236}">
                <a16:creationId xmlns:a16="http://schemas.microsoft.com/office/drawing/2014/main" id="{28F4AE3B-2389-488D-8777-4B9C4A6BA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076700"/>
            <a:ext cx="5238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/>
              <a:t>D</a:t>
            </a:r>
          </a:p>
        </p:txBody>
      </p:sp>
      <p:sp>
        <p:nvSpPr>
          <p:cNvPr id="175112" name="Text Box 8">
            <a:extLst>
              <a:ext uri="{FF2B5EF4-FFF2-40B4-BE49-F238E27FC236}">
                <a16:creationId xmlns:a16="http://schemas.microsoft.com/office/drawing/2014/main" id="{5039CFB9-7EDD-4D23-A75A-4206F8E45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2420938"/>
            <a:ext cx="27368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ea typeface="黑体" panose="02010609060101010101" pitchFamily="49" charset="-122"/>
              </a:rPr>
              <a:t>（交通图）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2" descr="5efd7bc44101c3d59cacb24dab1411eb">
            <a:extLst>
              <a:ext uri="{FF2B5EF4-FFF2-40B4-BE49-F238E27FC236}">
                <a16:creationId xmlns:a16="http://schemas.microsoft.com/office/drawing/2014/main" id="{13E543B9-1C30-4397-B02C-E880DFF5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-242888"/>
            <a:ext cx="9753600" cy="731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3">
            <a:extLst>
              <a:ext uri="{FF2B5EF4-FFF2-40B4-BE49-F238E27FC236}">
                <a16:creationId xmlns:a16="http://schemas.microsoft.com/office/drawing/2014/main" id="{494004AC-31A6-4F2C-9150-A96AF4EC8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1773238"/>
            <a:ext cx="3384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A.</a:t>
            </a:r>
            <a:r>
              <a:rPr lang="zh-CN" altLang="en-US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需要寻找景点</a:t>
            </a:r>
          </a:p>
        </p:txBody>
      </p:sp>
      <p:sp>
        <p:nvSpPr>
          <p:cNvPr id="36868" name="Text Box 4">
            <a:extLst>
              <a:ext uri="{FF2B5EF4-FFF2-40B4-BE49-F238E27FC236}">
                <a16:creationId xmlns:a16="http://schemas.microsoft.com/office/drawing/2014/main" id="{BF926DF1-B0A5-4518-8441-0AE1A3900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492375"/>
            <a:ext cx="2470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B.</a:t>
            </a:r>
            <a:r>
              <a:rPr lang="zh-CN" altLang="en-US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外出旅行</a:t>
            </a: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00C5A7E5-F345-41FF-92DD-68113C81F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00438"/>
            <a:ext cx="33845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C.</a:t>
            </a:r>
            <a:r>
              <a:rPr lang="zh-CN" altLang="en-US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确定国际时事</a:t>
            </a: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   事件发生地点</a:t>
            </a:r>
          </a:p>
        </p:txBody>
      </p:sp>
      <p:sp>
        <p:nvSpPr>
          <p:cNvPr id="36870" name="Text Box 6">
            <a:extLst>
              <a:ext uri="{FF2B5EF4-FFF2-40B4-BE49-F238E27FC236}">
                <a16:creationId xmlns:a16="http://schemas.microsoft.com/office/drawing/2014/main" id="{64AC5D58-0A2C-4E02-923E-C737DCD33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1590675"/>
            <a:ext cx="3384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①</a:t>
            </a:r>
            <a:r>
              <a:rPr lang="zh-CN" altLang="en-US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世界政治地图</a:t>
            </a:r>
          </a:p>
        </p:txBody>
      </p:sp>
      <p:sp>
        <p:nvSpPr>
          <p:cNvPr id="36871" name="Text Box 7">
            <a:extLst>
              <a:ext uri="{FF2B5EF4-FFF2-40B4-BE49-F238E27FC236}">
                <a16:creationId xmlns:a16="http://schemas.microsoft.com/office/drawing/2014/main" id="{D28549E4-331D-4C43-AE8A-CB7D6BDB7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573463"/>
            <a:ext cx="2012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③</a:t>
            </a:r>
            <a:r>
              <a:rPr lang="zh-CN" altLang="en-US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交通图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D9874803-E361-45A4-8970-9AC1BE954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81300"/>
            <a:ext cx="2012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②</a:t>
            </a:r>
            <a:r>
              <a:rPr lang="zh-CN" altLang="en-US" sz="3600" b="1">
                <a:latin typeface="Times New Roman" panose="02020603050405020304" pitchFamily="18" charset="0"/>
                <a:ea typeface="华文新魏" panose="02010800040101010101" pitchFamily="2" charset="-122"/>
              </a:rPr>
              <a:t>导游图</a:t>
            </a:r>
          </a:p>
        </p:txBody>
      </p:sp>
      <p:sp>
        <p:nvSpPr>
          <p:cNvPr id="45065" name="Line 9">
            <a:extLst>
              <a:ext uri="{FF2B5EF4-FFF2-40B4-BE49-F238E27FC236}">
                <a16:creationId xmlns:a16="http://schemas.microsoft.com/office/drawing/2014/main" id="{9A3097F7-5BEA-4AE7-8317-B4722110DC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3938" y="2060575"/>
            <a:ext cx="2455862" cy="22320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6" name="Line 10">
            <a:extLst>
              <a:ext uri="{FF2B5EF4-FFF2-40B4-BE49-F238E27FC236}">
                <a16:creationId xmlns:a16="http://schemas.microsoft.com/office/drawing/2014/main" id="{F6F47D45-01E3-42C7-8B43-554FFE84B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938" y="2276475"/>
            <a:ext cx="2303462" cy="720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7" name="Line 11">
            <a:extLst>
              <a:ext uri="{FF2B5EF4-FFF2-40B4-BE49-F238E27FC236}">
                <a16:creationId xmlns:a16="http://schemas.microsoft.com/office/drawing/2014/main" id="{137B9594-7B7B-4E96-9032-C030B9357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2924175"/>
            <a:ext cx="3024188" cy="8651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6876" name="Picture 4">
            <a:extLst>
              <a:ext uri="{FF2B5EF4-FFF2-40B4-BE49-F238E27FC236}">
                <a16:creationId xmlns:a16="http://schemas.microsoft.com/office/drawing/2014/main" id="{94CC5CC5-A12A-4F91-AEAD-3A3CA6C01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204788"/>
            <a:ext cx="673100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4" name="WordArt 16">
            <a:extLst>
              <a:ext uri="{FF2B5EF4-FFF2-40B4-BE49-F238E27FC236}">
                <a16:creationId xmlns:a16="http://schemas.microsoft.com/office/drawing/2014/main" id="{E640D22D-BE4C-4A69-B42F-536E2821E9B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419475" y="0"/>
            <a:ext cx="2305050" cy="14128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40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连一连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0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10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12D58PICNfQ">
            <a:extLst>
              <a:ext uri="{FF2B5EF4-FFF2-40B4-BE49-F238E27FC236}">
                <a16:creationId xmlns:a16="http://schemas.microsoft.com/office/drawing/2014/main" id="{2BE323F2-268D-40CD-9D0A-66B12AA6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>
            <a:extLst>
              <a:ext uri="{FF2B5EF4-FFF2-40B4-BE49-F238E27FC236}">
                <a16:creationId xmlns:a16="http://schemas.microsoft.com/office/drawing/2014/main" id="{D675FF10-A766-4FB4-B8F7-B53E4ED11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647700"/>
          </a:xfrm>
        </p:spPr>
        <p:txBody>
          <a:bodyPr/>
          <a:lstStyle/>
          <a:p>
            <a:pPr eaLnBrk="1" hangingPunct="1"/>
            <a:r>
              <a:rPr lang="zh-CN" altLang="en-US" sz="8000" b="1">
                <a:solidFill>
                  <a:schemeClr val="tx1"/>
                </a:solidFill>
                <a:ea typeface="楷体" panose="02010609060101010101" pitchFamily="49" charset="-122"/>
              </a:rPr>
              <a:t>      课堂小结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4CB6087-3D7F-47BA-B68E-A68057AA27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552" y="1508811"/>
            <a:ext cx="8229600" cy="4525963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4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一、</a:t>
            </a:r>
            <a:r>
              <a:rPr lang="en-US" altLang="zh-CN" sz="4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学会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看地图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地图的三要素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    1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、方向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    2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、比例尺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    3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、图例和注记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4" descr="12D58PICNfQ">
            <a:extLst>
              <a:ext uri="{FF2B5EF4-FFF2-40B4-BE49-F238E27FC236}">
                <a16:creationId xmlns:a16="http://schemas.microsoft.com/office/drawing/2014/main" id="{7A9FA5EB-4C5F-47C8-97B0-FAC865EE7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7622" name="Group 38">
            <a:extLst>
              <a:ext uri="{FF2B5EF4-FFF2-40B4-BE49-F238E27FC236}">
                <a16:creationId xmlns:a16="http://schemas.microsoft.com/office/drawing/2014/main" id="{6BD4D8EE-FBDD-476D-A77B-BAD4EC68B69B}"/>
              </a:ext>
            </a:extLst>
          </p:cNvPr>
          <p:cNvGraphicFramePr>
            <a:graphicFrameLocks noGrp="1"/>
          </p:cNvGraphicFramePr>
          <p:nvPr/>
        </p:nvGraphicFramePr>
        <p:xfrm>
          <a:off x="290513" y="4471988"/>
          <a:ext cx="8555037" cy="2197100"/>
        </p:xfrm>
        <a:graphic>
          <a:graphicData uri="http://schemas.openxmlformats.org/drawingml/2006/table">
            <a:tbl>
              <a:tblPr/>
              <a:tblGrid>
                <a:gridCol w="96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8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形式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文字式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数字式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线段式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4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举例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5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2573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图上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厘米表示实地距离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千米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5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1∶500 000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2382" marR="92382" marT="46191" marB="461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932" name="Text Box 26">
            <a:extLst>
              <a:ext uri="{FF2B5EF4-FFF2-40B4-BE49-F238E27FC236}">
                <a16:creationId xmlns:a16="http://schemas.microsoft.com/office/drawing/2014/main" id="{B3DF166E-8B31-47AC-A129-78090A629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1419225"/>
            <a:ext cx="763746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一、地图基本要素：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______________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______________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</a:p>
        </p:txBody>
      </p:sp>
      <p:sp>
        <p:nvSpPr>
          <p:cNvPr id="38933" name="Text Box 27">
            <a:extLst>
              <a:ext uri="{FF2B5EF4-FFF2-40B4-BE49-F238E27FC236}">
                <a16:creationId xmlns:a16="http://schemas.microsoft.com/office/drawing/2014/main" id="{B0BB66CE-F992-4FC8-9343-CC71C65D0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1935163"/>
            <a:ext cx="1836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图例和注记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67612" name="Text Box 28">
            <a:extLst>
              <a:ext uri="{FF2B5EF4-FFF2-40B4-BE49-F238E27FC236}">
                <a16:creationId xmlns:a16="http://schemas.microsoft.com/office/drawing/2014/main" id="{B34710D4-F84E-486E-9E74-BEF6859F2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443038"/>
            <a:ext cx="919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比例尺</a:t>
            </a:r>
          </a:p>
        </p:txBody>
      </p:sp>
      <p:sp>
        <p:nvSpPr>
          <p:cNvPr id="67613" name="Text Box 29">
            <a:extLst>
              <a:ext uri="{FF2B5EF4-FFF2-40B4-BE49-F238E27FC236}">
                <a16:creationId xmlns:a16="http://schemas.microsoft.com/office/drawing/2014/main" id="{731EAEC3-AF2B-4091-B580-D9614C333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6588" y="1441450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方向</a:t>
            </a:r>
          </a:p>
        </p:txBody>
      </p:sp>
      <p:sp>
        <p:nvSpPr>
          <p:cNvPr id="67614" name="Text Box 30">
            <a:extLst>
              <a:ext uri="{FF2B5EF4-FFF2-40B4-BE49-F238E27FC236}">
                <a16:creationId xmlns:a16="http://schemas.microsoft.com/office/drawing/2014/main" id="{7829BCAE-30E1-449D-AC6A-1B38855DF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263" y="3490913"/>
            <a:ext cx="1238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图上距离</a:t>
            </a:r>
          </a:p>
        </p:txBody>
      </p:sp>
      <p:sp>
        <p:nvSpPr>
          <p:cNvPr id="67615" name="Text Box 31">
            <a:extLst>
              <a:ext uri="{FF2B5EF4-FFF2-40B4-BE49-F238E27FC236}">
                <a16:creationId xmlns:a16="http://schemas.microsoft.com/office/drawing/2014/main" id="{B16DDEE9-E3C5-4953-A16D-61D4A6828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3490913"/>
            <a:ext cx="123983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实地距离</a:t>
            </a:r>
          </a:p>
        </p:txBody>
      </p:sp>
      <p:sp>
        <p:nvSpPr>
          <p:cNvPr id="38938" name="Text Box 32">
            <a:extLst>
              <a:ext uri="{FF2B5EF4-FFF2-40B4-BE49-F238E27FC236}">
                <a16:creationId xmlns:a16="http://schemas.microsoft.com/office/drawing/2014/main" id="{A25D2812-4A76-4348-9399-54CBAC9F0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2451100"/>
            <a:ext cx="6913563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．比例尺：</a:t>
            </a:r>
          </a:p>
          <a:p>
            <a:pPr eaLnBrk="1" hangingPunct="1">
              <a:lnSpc>
                <a:spcPts val="1013"/>
              </a:lnSpc>
            </a:pPr>
            <a:endParaRPr lang="zh-CN" altLang="en-US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ts val="3088"/>
              </a:lnSpc>
            </a:pP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概念：表示图上距离比实地距离缩小的程度。</a:t>
            </a:r>
          </a:p>
          <a:p>
            <a:pPr eaLnBrk="1" hangingPunct="1">
              <a:lnSpc>
                <a:spcPts val="1013"/>
              </a:lnSpc>
            </a:pPr>
            <a:endParaRPr lang="zh-CN" altLang="en-US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ts val="3088"/>
              </a:lnSpc>
            </a:pP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计算公式：比例尺＝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____________/____________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ts val="1013"/>
              </a:lnSpc>
            </a:pPr>
            <a:endParaRPr lang="zh-CN" altLang="en-US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ts val="3088"/>
              </a:lnSpc>
            </a:pP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三种表现方式：</a:t>
            </a:r>
          </a:p>
        </p:txBody>
      </p:sp>
      <p:pic>
        <p:nvPicPr>
          <p:cNvPr id="38939" name="Picture 33">
            <a:extLst>
              <a:ext uri="{FF2B5EF4-FFF2-40B4-BE49-F238E27FC236}">
                <a16:creationId xmlns:a16="http://schemas.microsoft.com/office/drawing/2014/main" id="{15B48E6D-BD8D-4015-9307-F8E690BC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25" y="5305425"/>
            <a:ext cx="1169988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40" name="Text Box 35">
            <a:extLst>
              <a:ext uri="{FF2B5EF4-FFF2-40B4-BE49-F238E27FC236}">
                <a16:creationId xmlns:a16="http://schemas.microsoft.com/office/drawing/2014/main" id="{FA5E88BC-37A0-4F21-B36A-D1E02FDDE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0"/>
            <a:ext cx="33321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ea typeface="黑体" panose="02010609060101010101" pitchFamily="49" charset="-122"/>
              </a:rPr>
              <a:t>  </a:t>
            </a:r>
          </a:p>
        </p:txBody>
      </p:sp>
      <p:sp>
        <p:nvSpPr>
          <p:cNvPr id="38941" name="WordArt 37">
            <a:extLst>
              <a:ext uri="{FF2B5EF4-FFF2-40B4-BE49-F238E27FC236}">
                <a16:creationId xmlns:a16="http://schemas.microsoft.com/office/drawing/2014/main" id="{A0C10AE8-CD71-4DAE-A9D5-94E91BD90B1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132138" y="549275"/>
            <a:ext cx="2879725" cy="6096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146452"/>
              </a:avLst>
            </a:prstTxWarp>
          </a:bodyPr>
          <a:lstStyle/>
          <a:p>
            <a:pPr algn="ctr"/>
            <a:r>
              <a:rPr lang="zh-CN" altLang="en-US" sz="4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 panose="02010600030101010101" pitchFamily="2" charset="-122"/>
              </a:rPr>
              <a:t>练一练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2" grpId="0" autoUpdateAnimBg="0"/>
      <p:bldP spid="67613" grpId="0" autoUpdateAnimBg="0"/>
      <p:bldP spid="67614" grpId="0" autoUpdateAnimBg="0"/>
      <p:bldP spid="67615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9" descr="12D58PICNfQ">
            <a:extLst>
              <a:ext uri="{FF2B5EF4-FFF2-40B4-BE49-F238E27FC236}">
                <a16:creationId xmlns:a16="http://schemas.microsoft.com/office/drawing/2014/main" id="{DE0DBB5C-D4FE-4545-ADEB-A8124A5A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 Box 2">
            <a:extLst>
              <a:ext uri="{FF2B5EF4-FFF2-40B4-BE49-F238E27FC236}">
                <a16:creationId xmlns:a16="http://schemas.microsoft.com/office/drawing/2014/main" id="{EA7A695D-E547-49C0-A361-E922B742D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768350"/>
            <a:ext cx="5257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(3)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比例尺的大小与范围、内容的关系：</a:t>
            </a:r>
          </a:p>
        </p:txBody>
      </p:sp>
      <p:sp>
        <p:nvSpPr>
          <p:cNvPr id="39940" name="Text Box 3">
            <a:extLst>
              <a:ext uri="{FF2B5EF4-FFF2-40B4-BE49-F238E27FC236}">
                <a16:creationId xmlns:a16="http://schemas.microsoft.com/office/drawing/2014/main" id="{AFF4623A-E9B5-48AB-A7DC-8CE01DA61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1284288"/>
            <a:ext cx="46005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①分母越大，比例尺越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68612" name="Text Box 4">
            <a:extLst>
              <a:ext uri="{FF2B5EF4-FFF2-40B4-BE49-F238E27FC236}">
                <a16:creationId xmlns:a16="http://schemas.microsoft.com/office/drawing/2014/main" id="{15B82856-57FF-4EF2-AD9A-3922BCC51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588" y="1304925"/>
            <a:ext cx="30956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小</a:t>
            </a:r>
          </a:p>
        </p:txBody>
      </p:sp>
      <p:sp>
        <p:nvSpPr>
          <p:cNvPr id="68613" name="Text Box 5">
            <a:extLst>
              <a:ext uri="{FF2B5EF4-FFF2-40B4-BE49-F238E27FC236}">
                <a16:creationId xmlns:a16="http://schemas.microsoft.com/office/drawing/2014/main" id="{CAB85EB9-F3BD-4F81-B00B-A515C769A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3288" y="1782763"/>
            <a:ext cx="30956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小</a:t>
            </a:r>
          </a:p>
        </p:txBody>
      </p:sp>
      <p:sp>
        <p:nvSpPr>
          <p:cNvPr id="68614" name="Text Box 6">
            <a:extLst>
              <a:ext uri="{FF2B5EF4-FFF2-40B4-BE49-F238E27FC236}">
                <a16:creationId xmlns:a16="http://schemas.microsoft.com/office/drawing/2014/main" id="{34BFECE7-B9B2-4E79-8A94-09E892386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225" y="2344738"/>
            <a:ext cx="30956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详</a:t>
            </a:r>
          </a:p>
        </p:txBody>
      </p:sp>
      <p:sp>
        <p:nvSpPr>
          <p:cNvPr id="39944" name="Text Box 7">
            <a:extLst>
              <a:ext uri="{FF2B5EF4-FFF2-40B4-BE49-F238E27FC236}">
                <a16:creationId xmlns:a16="http://schemas.microsoft.com/office/drawing/2014/main" id="{BBD0F59A-053E-42BF-B314-3B6872CBF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773238"/>
            <a:ext cx="766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②图幅大小相同的情况下，比例尺越大，实际范围越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</a:t>
            </a:r>
          </a:p>
        </p:txBody>
      </p:sp>
      <p:sp>
        <p:nvSpPr>
          <p:cNvPr id="39945" name="Text Box 8">
            <a:extLst>
              <a:ext uri="{FF2B5EF4-FFF2-40B4-BE49-F238E27FC236}">
                <a16:creationId xmlns:a16="http://schemas.microsoft.com/office/drawing/2014/main" id="{A2560020-D3ED-430B-B5CD-E16F11C30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2316163"/>
            <a:ext cx="4605338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，内容越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______(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略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68617" name="Text Box 9">
            <a:extLst>
              <a:ext uri="{FF2B5EF4-FFF2-40B4-BE49-F238E27FC236}">
                <a16:creationId xmlns:a16="http://schemas.microsoft.com/office/drawing/2014/main" id="{395B0F47-042F-488F-B358-DB0B8ED75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75" y="3355975"/>
            <a:ext cx="2787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上北下南，左西右东</a:t>
            </a:r>
          </a:p>
        </p:txBody>
      </p:sp>
      <p:sp>
        <p:nvSpPr>
          <p:cNvPr id="39947" name="Text Box 10">
            <a:extLst>
              <a:ext uri="{FF2B5EF4-FFF2-40B4-BE49-F238E27FC236}">
                <a16:creationId xmlns:a16="http://schemas.microsoft.com/office/drawing/2014/main" id="{F24489DB-2041-4392-892B-6E4A38ECC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2832100"/>
            <a:ext cx="32162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．地图上方向的判读：</a:t>
            </a:r>
          </a:p>
        </p:txBody>
      </p:sp>
      <p:sp>
        <p:nvSpPr>
          <p:cNvPr id="68619" name="Text Box 11">
            <a:extLst>
              <a:ext uri="{FF2B5EF4-FFF2-40B4-BE49-F238E27FC236}">
                <a16:creationId xmlns:a16="http://schemas.microsoft.com/office/drawing/2014/main" id="{02E4791C-7F0E-477E-889F-251E961B7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425" y="3862388"/>
            <a:ext cx="309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北</a:t>
            </a:r>
          </a:p>
        </p:txBody>
      </p:sp>
      <p:sp>
        <p:nvSpPr>
          <p:cNvPr id="68620" name="Text Box 12">
            <a:extLst>
              <a:ext uri="{FF2B5EF4-FFF2-40B4-BE49-F238E27FC236}">
                <a16:creationId xmlns:a16="http://schemas.microsoft.com/office/drawing/2014/main" id="{2FBD63ED-2246-4F8E-A950-7119ACB11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863" y="4383088"/>
            <a:ext cx="619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南北</a:t>
            </a:r>
          </a:p>
        </p:txBody>
      </p:sp>
      <p:sp>
        <p:nvSpPr>
          <p:cNvPr id="68621" name="Text Box 13">
            <a:extLst>
              <a:ext uri="{FF2B5EF4-FFF2-40B4-BE49-F238E27FC236}">
                <a16:creationId xmlns:a16="http://schemas.microsoft.com/office/drawing/2014/main" id="{C6B8B1D9-D42F-49DE-A2AD-C9FE17BA8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4916488"/>
            <a:ext cx="619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东西</a:t>
            </a:r>
          </a:p>
        </p:txBody>
      </p:sp>
      <p:sp>
        <p:nvSpPr>
          <p:cNvPr id="39951" name="Text Box 14">
            <a:extLst>
              <a:ext uri="{FF2B5EF4-FFF2-40B4-BE49-F238E27FC236}">
                <a16:creationId xmlns:a16="http://schemas.microsoft.com/office/drawing/2014/main" id="{8BAA7211-8733-46E8-8D34-C8FAE0101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3338513"/>
            <a:ext cx="78581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一般地图：按“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____________________”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的方法定方向。</a:t>
            </a:r>
          </a:p>
          <a:p>
            <a:pPr eaLnBrk="1" hangingPunct="1">
              <a:lnSpc>
                <a:spcPts val="1013"/>
              </a:lnSpc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088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(2)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指向标地图：根据指向标指向，箭头一般指向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_____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方。</a:t>
            </a:r>
          </a:p>
          <a:p>
            <a:pPr eaLnBrk="1" hangingPunct="1">
              <a:lnSpc>
                <a:spcPts val="1013"/>
              </a:lnSpc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088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(3)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经 纬网 地图 ：经 线指 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__________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方 向， 纬线 指示</a:t>
            </a:r>
          </a:p>
        </p:txBody>
      </p:sp>
      <p:sp>
        <p:nvSpPr>
          <p:cNvPr id="39952" name="Text Box 15">
            <a:extLst>
              <a:ext uri="{FF2B5EF4-FFF2-40B4-BE49-F238E27FC236}">
                <a16:creationId xmlns:a16="http://schemas.microsoft.com/office/drawing/2014/main" id="{27590DD3-DBB1-4B02-8F83-70428733A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4886325"/>
            <a:ext cx="24415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__________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方向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68624" name="Text Box 16">
            <a:extLst>
              <a:ext uri="{FF2B5EF4-FFF2-40B4-BE49-F238E27FC236}">
                <a16:creationId xmlns:a16="http://schemas.microsoft.com/office/drawing/2014/main" id="{BBA0B6E9-ABF9-405B-9565-4840A5B3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6588" y="5421313"/>
            <a:ext cx="30956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南</a:t>
            </a:r>
          </a:p>
        </p:txBody>
      </p:sp>
      <p:sp>
        <p:nvSpPr>
          <p:cNvPr id="68625" name="Text Box 17">
            <a:extLst>
              <a:ext uri="{FF2B5EF4-FFF2-40B4-BE49-F238E27FC236}">
                <a16:creationId xmlns:a16="http://schemas.microsoft.com/office/drawing/2014/main" id="{0C9982DA-44F7-4535-BAE3-25E1208D5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5911850"/>
            <a:ext cx="30956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北</a:t>
            </a:r>
          </a:p>
        </p:txBody>
      </p:sp>
      <p:sp>
        <p:nvSpPr>
          <p:cNvPr id="39955" name="Text Box 18">
            <a:extLst>
              <a:ext uri="{FF2B5EF4-FFF2-40B4-BE49-F238E27FC236}">
                <a16:creationId xmlns:a16="http://schemas.microsoft.com/office/drawing/2014/main" id="{0E66E9CE-01C8-4F94-BBCC-D924E44FF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5400675"/>
            <a:ext cx="8775700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23925" eaLnBrk="0" hangingPunct="0">
              <a:tabLst>
                <a:tab pos="61595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23925" eaLnBrk="0" hangingPunct="0">
              <a:tabLst>
                <a:tab pos="61595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23925" eaLnBrk="0" hangingPunct="0">
              <a:tabLst>
                <a:tab pos="61595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23925" eaLnBrk="0" hangingPunct="0">
              <a:tabLst>
                <a:tab pos="61595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23925" eaLnBrk="0" hangingPunct="0">
              <a:tabLst>
                <a:tab pos="61595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tabLst>
                <a:tab pos="61595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tabLst>
                <a:tab pos="61595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tabLst>
                <a:tab pos="61595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tabLst>
                <a:tab pos="61595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zh-CN" altLang="en-US">
                <a:latin typeface="Arial" panose="020B0604020202020204" pitchFamily="34" charset="0"/>
              </a:rPr>
              <a:t>	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(4)       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极点俯视图：北极点四周都是</a:t>
            </a:r>
            <a:r>
              <a:rPr lang="en-US" altLang="zh-CN" b="1">
                <a:solidFill>
                  <a:srgbClr val="000000"/>
                </a:solidFill>
              </a:rPr>
              <a:t>__________     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方。</a:t>
            </a:r>
          </a:p>
          <a:p>
            <a:pPr eaLnBrk="1" hangingPunct="1">
              <a:lnSpc>
                <a:spcPts val="2600"/>
              </a:lnSpc>
            </a:pP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endParaRPr lang="zh-CN" altLang="en-US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ts val="2600"/>
              </a:lnSpc>
            </a:pP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南极点四周都是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__________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方。</a:t>
            </a:r>
          </a:p>
          <a:p>
            <a:pPr eaLnBrk="1" hangingPunct="1">
              <a:lnSpc>
                <a:spcPts val="2600"/>
              </a:lnSpc>
            </a:pPr>
            <a:endParaRPr lang="zh-CN" altLang="en-US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ts val="1013"/>
              </a:lnSpc>
            </a:pPr>
            <a:endParaRPr lang="zh-CN" altLang="en-US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8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8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autoUpdateAnimBg="0"/>
      <p:bldP spid="68613" grpId="0" autoUpdateAnimBg="0"/>
      <p:bldP spid="68614" grpId="0" autoUpdateAnimBg="0"/>
      <p:bldP spid="68617" grpId="0" autoUpdateAnimBg="0"/>
      <p:bldP spid="68619" grpId="0" autoUpdateAnimBg="0"/>
      <p:bldP spid="68620" grpId="0" autoUpdateAnimBg="0"/>
      <p:bldP spid="68621" grpId="0" autoUpdateAnimBg="0"/>
      <p:bldP spid="68624" grpId="0" autoUpdateAnimBg="0"/>
      <p:bldP spid="68625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4" descr="02D58PIC9Xt">
            <a:extLst>
              <a:ext uri="{FF2B5EF4-FFF2-40B4-BE49-F238E27FC236}">
                <a16:creationId xmlns:a16="http://schemas.microsoft.com/office/drawing/2014/main" id="{650FC1FD-295B-4645-9858-CD025C0E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WordArt 3">
            <a:extLst>
              <a:ext uri="{FF2B5EF4-FFF2-40B4-BE49-F238E27FC236}">
                <a16:creationId xmlns:a16="http://schemas.microsoft.com/office/drawing/2014/main" id="{6045102C-A50B-4E38-B654-2FDA69974502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2339975" y="908050"/>
            <a:ext cx="5102225" cy="1368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000" b="1" kern="10"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课后作业</a:t>
            </a:r>
          </a:p>
        </p:txBody>
      </p:sp>
      <p:sp>
        <p:nvSpPr>
          <p:cNvPr id="40964" name="Text Box 6">
            <a:extLst>
              <a:ext uri="{FF2B5EF4-FFF2-40B4-BE49-F238E27FC236}">
                <a16:creationId xmlns:a16="http://schemas.microsoft.com/office/drawing/2014/main" id="{10F2302B-5223-4E7D-88AC-992115866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405063"/>
            <a:ext cx="8135937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4800" b="1">
                <a:latin typeface="Times New Roman" panose="02020603050405020304" pitchFamily="18" charset="0"/>
              </a:rPr>
              <a:t>以小组为单位，绘制一幅学校平面草图，比一比哪一个小组制得最好。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8" descr="12D58PICNfQ">
            <a:extLst>
              <a:ext uri="{FF2B5EF4-FFF2-40B4-BE49-F238E27FC236}">
                <a16:creationId xmlns:a16="http://schemas.microsoft.com/office/drawing/2014/main" id="{BF2657F4-A98E-4369-AB08-8D6C5AF7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64" name="Picture 12" descr="学校平面图(空白）">
            <a:extLst>
              <a:ext uri="{FF2B5EF4-FFF2-40B4-BE49-F238E27FC236}">
                <a16:creationId xmlns:a16="http://schemas.microsoft.com/office/drawing/2014/main" id="{54CFF07C-B48C-4A33-AB45-F3195F30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557338"/>
            <a:ext cx="3887788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56" name="Picture 4" descr="学校鸟瞰">
            <a:extLst>
              <a:ext uri="{FF2B5EF4-FFF2-40B4-BE49-F238E27FC236}">
                <a16:creationId xmlns:a16="http://schemas.microsoft.com/office/drawing/2014/main" id="{FF7846EB-CC7B-4F46-9796-9D929FA69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13" y="4632325"/>
            <a:ext cx="3670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9557" name="Oval 5">
            <a:extLst>
              <a:ext uri="{FF2B5EF4-FFF2-40B4-BE49-F238E27FC236}">
                <a16:creationId xmlns:a16="http://schemas.microsoft.com/office/drawing/2014/main" id="{78D174B4-221F-48C1-979D-CE4E82977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5" y="5640388"/>
            <a:ext cx="431800" cy="215900"/>
          </a:xfrm>
          <a:prstGeom prst="ellipse">
            <a:avLst/>
          </a:prstGeom>
          <a:noFill/>
          <a:ln w="38100" cap="sq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宋体" panose="02010600030101010101" pitchFamily="2" charset="-122"/>
            </a:endParaRPr>
          </a:p>
        </p:txBody>
      </p:sp>
      <p:sp>
        <p:nvSpPr>
          <p:cNvPr id="279558" name="Oval 6">
            <a:extLst>
              <a:ext uri="{FF2B5EF4-FFF2-40B4-BE49-F238E27FC236}">
                <a16:creationId xmlns:a16="http://schemas.microsoft.com/office/drawing/2014/main" id="{6F0CCC8A-C271-479B-A3DB-4F2365299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2974975"/>
            <a:ext cx="504825" cy="504825"/>
          </a:xfrm>
          <a:prstGeom prst="ellipse">
            <a:avLst/>
          </a:prstGeom>
          <a:noFill/>
          <a:ln w="28575" cap="sq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宋体" panose="02010600030101010101" pitchFamily="2" charset="-122"/>
            </a:endParaRPr>
          </a:p>
        </p:txBody>
      </p:sp>
      <p:sp>
        <p:nvSpPr>
          <p:cNvPr id="279559" name="未知">
            <a:extLst>
              <a:ext uri="{FF2B5EF4-FFF2-40B4-BE49-F238E27FC236}">
                <a16:creationId xmlns:a16="http://schemas.microsoft.com/office/drawing/2014/main" id="{CA6F8F5F-909E-4F17-B40F-68160AA34A35}"/>
              </a:ext>
            </a:extLst>
          </p:cNvPr>
          <p:cNvSpPr>
            <a:spLocks/>
          </p:cNvSpPr>
          <p:nvPr/>
        </p:nvSpPr>
        <p:spPr bwMode="auto">
          <a:xfrm>
            <a:off x="4011613" y="4976813"/>
            <a:ext cx="3671887" cy="1382712"/>
          </a:xfrm>
          <a:custGeom>
            <a:avLst/>
            <a:gdLst>
              <a:gd name="T0" fmla="*/ 0 w 2313"/>
              <a:gd name="T1" fmla="*/ 2147483647 h 871"/>
              <a:gd name="T2" fmla="*/ 2147483647 w 2313"/>
              <a:gd name="T3" fmla="*/ 2147483647 h 871"/>
              <a:gd name="T4" fmla="*/ 2147483647 w 2313"/>
              <a:gd name="T5" fmla="*/ 0 h 871"/>
              <a:gd name="T6" fmla="*/ 2147483647 w 2313"/>
              <a:gd name="T7" fmla="*/ 2147483647 h 871"/>
              <a:gd name="T8" fmla="*/ 0 w 2313"/>
              <a:gd name="T9" fmla="*/ 2147483647 h 8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13"/>
              <a:gd name="T16" fmla="*/ 0 h 871"/>
              <a:gd name="T17" fmla="*/ 2313 w 2313"/>
              <a:gd name="T18" fmla="*/ 871 h 8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13" h="871">
                <a:moveTo>
                  <a:pt x="0" y="871"/>
                </a:moveTo>
                <a:lnTo>
                  <a:pt x="2313" y="871"/>
                </a:lnTo>
                <a:lnTo>
                  <a:pt x="1974" y="0"/>
                </a:lnTo>
                <a:lnTo>
                  <a:pt x="369" y="8"/>
                </a:lnTo>
                <a:lnTo>
                  <a:pt x="0" y="871"/>
                </a:lnTo>
                <a:close/>
              </a:path>
            </a:pathLst>
          </a:custGeom>
          <a:noFill/>
          <a:ln w="12700" cap="sq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9561" name="Text Box 9">
            <a:extLst>
              <a:ext uri="{FF2B5EF4-FFF2-40B4-BE49-F238E27FC236}">
                <a16:creationId xmlns:a16="http://schemas.microsoft.com/office/drawing/2014/main" id="{BE7E0FAF-5CCC-4AAC-A781-0FBF1385A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2471738" cy="519113"/>
          </a:xfrm>
          <a:prstGeom prst="rect">
            <a:avLst/>
          </a:prstGeom>
          <a:gradFill rotWithShape="1">
            <a:gsLst>
              <a:gs pos="0">
                <a:srgbClr val="AFF4AA"/>
              </a:gs>
              <a:gs pos="50000">
                <a:schemeClr val="bg1"/>
              </a:gs>
              <a:gs pos="100000">
                <a:srgbClr val="AFF4AA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平面图的绘制</a:t>
            </a:r>
          </a:p>
        </p:txBody>
      </p:sp>
      <p:sp>
        <p:nvSpPr>
          <p:cNvPr id="279562" name="Text Box 10">
            <a:extLst>
              <a:ext uri="{FF2B5EF4-FFF2-40B4-BE49-F238E27FC236}">
                <a16:creationId xmlns:a16="http://schemas.microsoft.com/office/drawing/2014/main" id="{88703D89-A768-4243-9BD8-C3BFC84CD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419350"/>
            <a:ext cx="2884488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第一步：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      鸟瞰图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第二步：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      平面图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第三步：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      标注名称</a:t>
            </a:r>
          </a:p>
        </p:txBody>
      </p:sp>
      <p:sp>
        <p:nvSpPr>
          <p:cNvPr id="279565" name="Text Box 13">
            <a:extLst>
              <a:ext uri="{FF2B5EF4-FFF2-40B4-BE49-F238E27FC236}">
                <a16:creationId xmlns:a16="http://schemas.microsoft.com/office/drawing/2014/main" id="{7793E0D5-48C5-4E17-8748-3EF04CBF8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1527175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>
                <a:latin typeface="Arial" panose="020B0604020202020204" pitchFamily="34" charset="0"/>
              </a:rPr>
              <a:t>图书馆</a:t>
            </a:r>
          </a:p>
        </p:txBody>
      </p:sp>
      <p:sp>
        <p:nvSpPr>
          <p:cNvPr id="279566" name="Text Box 14">
            <a:extLst>
              <a:ext uri="{FF2B5EF4-FFF2-40B4-BE49-F238E27FC236}">
                <a16:creationId xmlns:a16="http://schemas.microsoft.com/office/drawing/2014/main" id="{3FA4279E-2DAC-443F-B07A-F4ADB0919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850" y="2012950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>
                <a:latin typeface="Arial" panose="020B0604020202020204" pitchFamily="34" charset="0"/>
              </a:rPr>
              <a:t>教学楼</a:t>
            </a:r>
          </a:p>
        </p:txBody>
      </p:sp>
      <p:sp>
        <p:nvSpPr>
          <p:cNvPr id="279567" name="Text Box 15">
            <a:extLst>
              <a:ext uri="{FF2B5EF4-FFF2-40B4-BE49-F238E27FC236}">
                <a16:creationId xmlns:a16="http://schemas.microsoft.com/office/drawing/2014/main" id="{801FAA27-E955-401B-A59C-687B12B01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738" y="1858963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>
                <a:latin typeface="Arial" panose="020B0604020202020204" pitchFamily="34" charset="0"/>
              </a:rPr>
              <a:t>教学楼</a:t>
            </a:r>
          </a:p>
        </p:txBody>
      </p:sp>
      <p:sp>
        <p:nvSpPr>
          <p:cNvPr id="279568" name="Text Box 16">
            <a:extLst>
              <a:ext uri="{FF2B5EF4-FFF2-40B4-BE49-F238E27FC236}">
                <a16:creationId xmlns:a16="http://schemas.microsoft.com/office/drawing/2014/main" id="{DC7D3E27-BF13-4923-9B3F-D7A366DE3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25" y="1543050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>
                <a:latin typeface="Arial" panose="020B0604020202020204" pitchFamily="34" charset="0"/>
              </a:rPr>
              <a:t>宿舍楼</a:t>
            </a:r>
          </a:p>
        </p:txBody>
      </p:sp>
      <p:sp>
        <p:nvSpPr>
          <p:cNvPr id="279569" name="Text Box 17">
            <a:extLst>
              <a:ext uri="{FF2B5EF4-FFF2-40B4-BE49-F238E27FC236}">
                <a16:creationId xmlns:a16="http://schemas.microsoft.com/office/drawing/2014/main" id="{E81939D1-BBE3-4B29-9847-C9555FE43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338" y="2017713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>
                <a:latin typeface="Arial" panose="020B0604020202020204" pitchFamily="34" charset="0"/>
              </a:rPr>
              <a:t>综合楼</a:t>
            </a:r>
          </a:p>
        </p:txBody>
      </p:sp>
      <p:sp>
        <p:nvSpPr>
          <p:cNvPr id="279570" name="Text Box 18">
            <a:extLst>
              <a:ext uri="{FF2B5EF4-FFF2-40B4-BE49-F238E27FC236}">
                <a16:creationId xmlns:a16="http://schemas.microsoft.com/office/drawing/2014/main" id="{446E5777-2AAC-4171-B142-25F984491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3068638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>
                <a:latin typeface="Arial" panose="020B0604020202020204" pitchFamily="34" charset="0"/>
              </a:rPr>
              <a:t>花坛</a:t>
            </a:r>
          </a:p>
        </p:txBody>
      </p:sp>
      <p:sp>
        <p:nvSpPr>
          <p:cNvPr id="279571" name="Text Box 19">
            <a:extLst>
              <a:ext uri="{FF2B5EF4-FFF2-40B4-BE49-F238E27FC236}">
                <a16:creationId xmlns:a16="http://schemas.microsoft.com/office/drawing/2014/main" id="{8DCDB715-A2EB-4364-9A89-7936EF6BB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2924175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>
                <a:latin typeface="Arial" panose="020B0604020202020204" pitchFamily="34" charset="0"/>
              </a:rPr>
              <a:t>体育场</a:t>
            </a:r>
          </a:p>
        </p:txBody>
      </p:sp>
      <p:sp>
        <p:nvSpPr>
          <p:cNvPr id="279572" name="Text Box 20">
            <a:extLst>
              <a:ext uri="{FF2B5EF4-FFF2-40B4-BE49-F238E27FC236}">
                <a16:creationId xmlns:a16="http://schemas.microsoft.com/office/drawing/2014/main" id="{418E46D2-4A3B-4CF2-9F82-6EF9585D3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3284538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>
                <a:latin typeface="Arial" panose="020B0604020202020204" pitchFamily="34" charset="0"/>
              </a:rPr>
              <a:t>池塘</a:t>
            </a:r>
          </a:p>
        </p:txBody>
      </p:sp>
      <p:sp>
        <p:nvSpPr>
          <p:cNvPr id="70676" name="Text Box 20">
            <a:extLst>
              <a:ext uri="{FF2B5EF4-FFF2-40B4-BE49-F238E27FC236}">
                <a16:creationId xmlns:a16="http://schemas.microsoft.com/office/drawing/2014/main" id="{44212D8F-7F91-4285-B749-C17B980EF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0350"/>
            <a:ext cx="63357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4400" b="1"/>
              <a:t>地图是怎样制作出来的</a:t>
            </a:r>
            <a:r>
              <a:rPr lang="en-US" altLang="zh-CN" sz="4400" b="1"/>
              <a:t>?</a:t>
            </a:r>
          </a:p>
          <a:p>
            <a:pPr eaLnBrk="1" hangingPunct="1">
              <a:spcBef>
                <a:spcPct val="50000"/>
              </a:spcBef>
            </a:pPr>
            <a:endParaRPr lang="zh-CN" altLang="en-US" sz="6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7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9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9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9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9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9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9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9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2894 L -4.16667E-6 -0.3622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166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0399 -0.2937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00" y="-146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9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79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9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9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9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9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9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9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9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9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9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9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9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9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7" grpId="0" animBg="1"/>
      <p:bldP spid="279557" grpId="1" animBg="1"/>
      <p:bldP spid="279558" grpId="0" animBg="1"/>
      <p:bldP spid="279561" grpId="0" animBg="1"/>
      <p:bldP spid="279565" grpId="0"/>
      <p:bldP spid="279566" grpId="0"/>
      <p:bldP spid="279567" grpId="0"/>
      <p:bldP spid="279568" grpId="0"/>
      <p:bldP spid="279569" grpId="0"/>
      <p:bldP spid="279570" grpId="0"/>
      <p:bldP spid="279571" grpId="0"/>
      <p:bldP spid="2795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02D58PIC9Xt">
            <a:extLst>
              <a:ext uri="{FF2B5EF4-FFF2-40B4-BE49-F238E27FC236}">
                <a16:creationId xmlns:a16="http://schemas.microsoft.com/office/drawing/2014/main" id="{8F9D428F-6086-499D-AC56-DE925C7E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14" name="Text Box 2">
            <a:extLst>
              <a:ext uri="{FF2B5EF4-FFF2-40B4-BE49-F238E27FC236}">
                <a16:creationId xmlns:a16="http://schemas.microsoft.com/office/drawing/2014/main" id="{71A7FCFD-2C5B-4493-8E57-005E057EF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836613"/>
            <a:ext cx="7867650" cy="5680075"/>
          </a:xfrm>
          <a:prstGeom prst="rect">
            <a:avLst/>
          </a:prstGeom>
          <a:gradFill rotWithShape="1">
            <a:gsLst>
              <a:gs pos="0">
                <a:srgbClr val="FF9999">
                  <a:alpha val="29999"/>
                </a:srgbClr>
              </a:gs>
              <a:gs pos="50000">
                <a:schemeClr val="bg1"/>
              </a:gs>
              <a:gs pos="100000">
                <a:srgbClr val="FF9999">
                  <a:alpha val="299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lnSpc>
                <a:spcPct val="150000"/>
              </a:lnSpc>
              <a:defRPr/>
            </a:pP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222" name="AutoShape 3">
            <a:extLst>
              <a:ext uri="{FF2B5EF4-FFF2-40B4-BE49-F238E27FC236}">
                <a16:creationId xmlns:a16="http://schemas.microsoft.com/office/drawing/2014/main" id="{7C61B76B-2733-4CCC-BBE6-66D297DE4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787400"/>
            <a:ext cx="2251075" cy="879475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CC99FF">
                  <a:alpha val="60999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开眼界</a:t>
            </a:r>
          </a:p>
        </p:txBody>
      </p:sp>
      <p:sp>
        <p:nvSpPr>
          <p:cNvPr id="192516" name="Text Box 4">
            <a:extLst>
              <a:ext uri="{FF2B5EF4-FFF2-40B4-BE49-F238E27FC236}">
                <a16:creationId xmlns:a16="http://schemas.microsoft.com/office/drawing/2014/main" id="{582A6441-B863-4EC7-8B13-B3C032556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75" y="1628775"/>
            <a:ext cx="74803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600" b="1">
                <a:latin typeface="黑体" panose="02010609060101010101" pitchFamily="49" charset="-122"/>
                <a:ea typeface="黑体" panose="02010609060101010101" pitchFamily="49" charset="-122"/>
              </a:rPr>
              <a:t>最古老的地图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    现在保存下来的世界最古老的地图，是距今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4700</a:t>
            </a:r>
            <a:r>
              <a:rPr lang="zh-CN" altLang="en-US" sz="2400" b="1">
                <a:latin typeface="宋体" panose="02010600030101010101" pitchFamily="2" charset="-122"/>
              </a:rPr>
              <a:t>多年前生活在亚洲西部的</a:t>
            </a:r>
            <a:r>
              <a:rPr lang="zh-CN" altLang="en-US" sz="2400" b="1">
                <a:solidFill>
                  <a:srgbClr val="FF00FF"/>
                </a:solidFill>
                <a:latin typeface="宋体" panose="02010600030101010101" pitchFamily="2" charset="-122"/>
              </a:rPr>
              <a:t>苏美尔人</a:t>
            </a:r>
            <a:r>
              <a:rPr lang="zh-CN" altLang="en-US" sz="2400" b="1">
                <a:latin typeface="宋体" panose="02010600030101010101" pitchFamily="2" charset="-122"/>
              </a:rPr>
              <a:t>刻在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泥板上</a:t>
            </a:r>
            <a:r>
              <a:rPr lang="zh-CN" altLang="en-US" sz="2400" b="1">
                <a:latin typeface="宋体" panose="02010600030101010101" pitchFamily="2" charset="-122"/>
              </a:rPr>
              <a:t>的原始地图。图上标示了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方向、城市、河流和山脉</a:t>
            </a:r>
            <a:r>
              <a:rPr lang="zh-CN" altLang="en-US" sz="2400" b="1">
                <a:latin typeface="宋体" panose="02010600030101010101" pitchFamily="2" charset="-122"/>
              </a:rPr>
              <a:t>，还有一大段文字。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    其次是在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4500</a:t>
            </a:r>
            <a:r>
              <a:rPr lang="zh-CN" altLang="en-US" sz="2400" b="1">
                <a:latin typeface="宋体" panose="02010600030101010101" pitchFamily="2" charset="-122"/>
              </a:rPr>
              <a:t>多年前</a:t>
            </a:r>
            <a:r>
              <a:rPr lang="zh-CN" altLang="en-US" sz="2400" b="1">
                <a:solidFill>
                  <a:srgbClr val="FF00FF"/>
                </a:solidFill>
                <a:latin typeface="宋体" panose="02010600030101010101" pitchFamily="2" charset="-122"/>
              </a:rPr>
              <a:t>巴比伦人</a:t>
            </a:r>
            <a:r>
              <a:rPr lang="zh-CN" altLang="en-US" sz="2400" b="1">
                <a:latin typeface="宋体" panose="02010600030101010101" pitchFamily="2" charset="-122"/>
              </a:rPr>
              <a:t>刻于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陶片</a:t>
            </a:r>
            <a:r>
              <a:rPr lang="zh-CN" altLang="en-US" sz="2400" b="1">
                <a:latin typeface="宋体" panose="02010600030101010101" pitchFamily="2" charset="-122"/>
              </a:rPr>
              <a:t>上的地图，那是一幅古代巴比伦城市图，反映出当时的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城市建设</a:t>
            </a:r>
            <a:r>
              <a:rPr lang="zh-CN" altLang="en-US" sz="2400" b="1">
                <a:latin typeface="宋体" panose="02010600030101010101" pitchFamily="2" charset="-122"/>
              </a:rPr>
              <a:t>状况。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9" descr="02D58PIC9Xt">
            <a:extLst>
              <a:ext uri="{FF2B5EF4-FFF2-40B4-BE49-F238E27FC236}">
                <a16:creationId xmlns:a16="http://schemas.microsoft.com/office/drawing/2014/main" id="{13636F49-8A96-4B2C-B4D0-F336A51F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2">
            <a:extLst>
              <a:ext uri="{FF2B5EF4-FFF2-40B4-BE49-F238E27FC236}">
                <a16:creationId xmlns:a16="http://schemas.microsoft.com/office/drawing/2014/main" id="{C8700D66-13D7-43FA-A021-29EC7DE0F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04813"/>
            <a:ext cx="854075" cy="623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 b="1">
                <a:solidFill>
                  <a:srgbClr val="FFFF66"/>
                </a:solidFill>
                <a:latin typeface="Arial" panose="020B0604020202020204" pitchFamily="34" charset="0"/>
                <a:ea typeface="华文仿宋" panose="02010600040101010101" pitchFamily="2" charset="-122"/>
              </a:rPr>
              <a:t>它是那样的古老</a:t>
            </a:r>
            <a:r>
              <a:rPr lang="en-US" altLang="zh-CN" sz="4400" b="1">
                <a:solidFill>
                  <a:srgbClr val="FFFF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……</a:t>
            </a:r>
            <a:endParaRPr lang="en-US" altLang="zh-CN" sz="4400" b="1">
              <a:solidFill>
                <a:srgbClr val="FFFF66"/>
              </a:solidFill>
              <a:latin typeface="Arial" panose="020B0604020202020204" pitchFamily="34" charset="0"/>
              <a:ea typeface="华文仿宋" panose="02010600040101010101" pitchFamily="2" charset="-122"/>
            </a:endParaRPr>
          </a:p>
        </p:txBody>
      </p:sp>
      <p:sp>
        <p:nvSpPr>
          <p:cNvPr id="10244" name="Text Box 3">
            <a:extLst>
              <a:ext uri="{FF2B5EF4-FFF2-40B4-BE49-F238E27FC236}">
                <a16:creationId xmlns:a16="http://schemas.microsoft.com/office/drawing/2014/main" id="{6EB07BD3-C0B9-4B8A-B552-72B8DEF18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0"/>
            <a:ext cx="1282700" cy="674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约公元前</a:t>
            </a:r>
            <a:r>
              <a:rPr lang="en-US" altLang="zh-CN" sz="3600" b="1">
                <a:solidFill>
                  <a:srgbClr val="FF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2500</a:t>
            </a:r>
            <a:r>
              <a:rPr lang="zh-CN" altLang="en-US" sz="3600" b="1">
                <a:solidFill>
                  <a:srgbClr val="FF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年制作在陶片上的古巴比伦疆域地图</a:t>
            </a:r>
            <a:r>
              <a:rPr lang="en-US" altLang="zh-CN" sz="3600" b="1">
                <a:solidFill>
                  <a:srgbClr val="FF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600" b="1">
                <a:solidFill>
                  <a:srgbClr val="FF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是最早的地图。 </a:t>
            </a:r>
          </a:p>
        </p:txBody>
      </p:sp>
      <p:pic>
        <p:nvPicPr>
          <p:cNvPr id="10245" name="Picture 4" descr="6828112006104111_2">
            <a:extLst>
              <a:ext uri="{FF2B5EF4-FFF2-40B4-BE49-F238E27FC236}">
                <a16:creationId xmlns:a16="http://schemas.microsoft.com/office/drawing/2014/main" id="{21CF795D-0DC3-4455-A937-33ADEAD40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692150"/>
            <a:ext cx="5256212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7268141_153312961000_2">
            <a:extLst>
              <a:ext uri="{FF2B5EF4-FFF2-40B4-BE49-F238E27FC236}">
                <a16:creationId xmlns:a16="http://schemas.microsoft.com/office/drawing/2014/main" id="{65E4B9D9-18E1-4EC7-AD52-C4D08AA8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6850"/>
            <a:ext cx="9324975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6" descr="马王堆帛地图">
            <a:extLst>
              <a:ext uri="{FF2B5EF4-FFF2-40B4-BE49-F238E27FC236}">
                <a16:creationId xmlns:a16="http://schemas.microsoft.com/office/drawing/2014/main" id="{EF75E380-C4E5-4F1F-A65E-B4E56FF6B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" b="2211"/>
          <a:stretch>
            <a:fillRect/>
          </a:stretch>
        </p:blipFill>
        <p:spPr bwMode="auto">
          <a:xfrm>
            <a:off x="1979613" y="0"/>
            <a:ext cx="6913562" cy="71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7">
            <a:extLst>
              <a:ext uri="{FF2B5EF4-FFF2-40B4-BE49-F238E27FC236}">
                <a16:creationId xmlns:a16="http://schemas.microsoft.com/office/drawing/2014/main" id="{EEC5A4C9-BD93-4384-8C0E-79F733BA3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412875"/>
            <a:ext cx="733425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latin typeface="Arial" panose="020B0604020202020204" pitchFamily="34" charset="0"/>
                <a:ea typeface="黑体" panose="02010609060101010101" pitchFamily="49" charset="-122"/>
              </a:rPr>
              <a:t>马王堆汉墓出土的帛地图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timgsd">
            <a:extLst>
              <a:ext uri="{FF2B5EF4-FFF2-40B4-BE49-F238E27FC236}">
                <a16:creationId xmlns:a16="http://schemas.microsoft.com/office/drawing/2014/main" id="{D9804EF7-5ED1-409A-9DC4-FA9F43FA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>
            <a:extLst>
              <a:ext uri="{FF2B5EF4-FFF2-40B4-BE49-F238E27FC236}">
                <a16:creationId xmlns:a16="http://schemas.microsoft.com/office/drawing/2014/main" id="{C317DFBB-C94A-430F-B00E-EA9E9D88208B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50825" y="2205038"/>
            <a:ext cx="85407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4800" b="1">
                <a:latin typeface="楷体" panose="02010609060101010101" pitchFamily="49" charset="-122"/>
                <a:ea typeface="楷体" panose="02010609060101010101" pitchFamily="49" charset="-122"/>
              </a:rPr>
              <a:t>    假期你和家人都是第一次去北京旅游</a:t>
            </a:r>
            <a:r>
              <a:rPr lang="en-US" altLang="zh-CN" sz="4800" b="1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4800" b="1">
                <a:latin typeface="楷体" panose="02010609060101010101" pitchFamily="49" charset="-122"/>
                <a:ea typeface="楷体" panose="02010609060101010101" pitchFamily="49" charset="-122"/>
              </a:rPr>
              <a:t>没有导游的前提下</a:t>
            </a:r>
            <a:r>
              <a:rPr lang="en-US" altLang="zh-CN" sz="4800" b="1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4800" b="1">
                <a:latin typeface="楷体" panose="02010609060101010101" pitchFamily="49" charset="-122"/>
                <a:ea typeface="楷体" panose="02010609060101010101" pitchFamily="49" charset="-122"/>
              </a:rPr>
              <a:t>购买了一幅北京地图</a:t>
            </a:r>
            <a:r>
              <a:rPr lang="en-US" altLang="zh-CN" sz="4800" b="1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4800" b="1">
                <a:latin typeface="楷体" panose="02010609060101010101" pitchFamily="49" charset="-122"/>
                <a:ea typeface="楷体" panose="02010609060101010101" pitchFamily="49" charset="-122"/>
              </a:rPr>
              <a:t>但是如何正确的使用地图呢</a:t>
            </a:r>
            <a:r>
              <a:rPr lang="en-US" altLang="zh-CN" sz="4800" b="1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ED8BA10F-686D-422A-825E-AA21557BA52F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50825" y="909638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>
                <a:ea typeface="楷体" panose="02010609060101010101" pitchFamily="49" charset="-122"/>
              </a:rPr>
              <a:t>思考：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1" descr="7268141_153312961000_2">
            <a:extLst>
              <a:ext uri="{FF2B5EF4-FFF2-40B4-BE49-F238E27FC236}">
                <a16:creationId xmlns:a16="http://schemas.microsoft.com/office/drawing/2014/main" id="{837FB489-129A-439F-8D50-B2A9728B2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95600"/>
            <a:ext cx="91440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AutoShape 2">
            <a:extLst>
              <a:ext uri="{FF2B5EF4-FFF2-40B4-BE49-F238E27FC236}">
                <a16:creationId xmlns:a16="http://schemas.microsoft.com/office/drawing/2014/main" id="{9E560642-608F-414E-B8BD-7B12F9DFB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276475"/>
            <a:ext cx="2286000" cy="990600"/>
          </a:xfrm>
          <a:prstGeom prst="wedgeRoundRectCallout">
            <a:avLst>
              <a:gd name="adj1" fmla="val 25069"/>
              <a:gd name="adj2" fmla="val -188463"/>
              <a:gd name="adj3" fmla="val 16667"/>
            </a:avLst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2857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4800" b="1">
                <a:solidFill>
                  <a:srgbClr val="990000"/>
                </a:solidFill>
                <a:latin typeface="Times New Roman" pitchFamily="18" charset="0"/>
              </a:rPr>
              <a:t>比例尺</a:t>
            </a:r>
          </a:p>
        </p:txBody>
      </p:sp>
      <p:sp>
        <p:nvSpPr>
          <p:cNvPr id="33795" name="AutoShape 3">
            <a:extLst>
              <a:ext uri="{FF2B5EF4-FFF2-40B4-BE49-F238E27FC236}">
                <a16:creationId xmlns:a16="http://schemas.microsoft.com/office/drawing/2014/main" id="{1D75903A-08CC-4C83-B3ED-33847269B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3644900"/>
            <a:ext cx="2286000" cy="838200"/>
          </a:xfrm>
          <a:prstGeom prst="wedgeRoundRectCallout">
            <a:avLst>
              <a:gd name="adj1" fmla="val -12014"/>
              <a:gd name="adj2" fmla="val -161931"/>
              <a:gd name="adj3" fmla="val 16667"/>
            </a:avLst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2857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4800" b="1">
                <a:solidFill>
                  <a:srgbClr val="990000"/>
                </a:solidFill>
                <a:latin typeface="Times New Roman" pitchFamily="18" charset="0"/>
              </a:rPr>
              <a:t>方向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487EBC50-5A8B-4A96-8693-713B3900AB0B}"/>
              </a:ext>
            </a:extLst>
          </p:cNvPr>
          <p:cNvGrpSpPr>
            <a:grpSpLocks/>
          </p:cNvGrpSpPr>
          <p:nvPr/>
        </p:nvGrpSpPr>
        <p:grpSpPr bwMode="auto">
          <a:xfrm>
            <a:off x="-396875" y="0"/>
            <a:ext cx="8424863" cy="6332538"/>
            <a:chOff x="0" y="-35"/>
            <a:chExt cx="5103" cy="3989"/>
          </a:xfrm>
        </p:grpSpPr>
        <p:grpSp>
          <p:nvGrpSpPr>
            <p:cNvPr id="1034" name="Group 5">
              <a:extLst>
                <a:ext uri="{FF2B5EF4-FFF2-40B4-BE49-F238E27FC236}">
                  <a16:creationId xmlns:a16="http://schemas.microsoft.com/office/drawing/2014/main" id="{684BD387-9DD0-4329-B786-40AE0265E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" y="0"/>
              <a:ext cx="4312" cy="3954"/>
              <a:chOff x="492" y="192"/>
              <a:chExt cx="5316" cy="3954"/>
            </a:xfrm>
          </p:grpSpPr>
          <p:grpSp>
            <p:nvGrpSpPr>
              <p:cNvPr id="1036" name="Group 6">
                <a:extLst>
                  <a:ext uri="{FF2B5EF4-FFF2-40B4-BE49-F238E27FC236}">
                    <a16:creationId xmlns:a16="http://schemas.microsoft.com/office/drawing/2014/main" id="{B73CCBF1-2AA9-4518-9657-5F4ACE8BF3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2" y="192"/>
                <a:ext cx="5316" cy="3954"/>
                <a:chOff x="492" y="192"/>
                <a:chExt cx="5316" cy="3954"/>
              </a:xfrm>
            </p:grpSpPr>
            <p:grpSp>
              <p:nvGrpSpPr>
                <p:cNvPr id="1039" name="Group 7">
                  <a:extLst>
                    <a:ext uri="{FF2B5EF4-FFF2-40B4-BE49-F238E27FC236}">
                      <a16:creationId xmlns:a16="http://schemas.microsoft.com/office/drawing/2014/main" id="{BCF7ED12-5B78-42F4-8995-34CC339DD8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2" y="192"/>
                  <a:ext cx="5316" cy="3954"/>
                  <a:chOff x="222" y="183"/>
                  <a:chExt cx="5316" cy="3954"/>
                </a:xfrm>
              </p:grpSpPr>
              <p:graphicFrame>
                <p:nvGraphicFramePr>
                  <p:cNvPr id="1026" name="Object 8">
                    <a:extLst>
                      <a:ext uri="{FF2B5EF4-FFF2-40B4-BE49-F238E27FC236}">
                        <a16:creationId xmlns:a16="http://schemas.microsoft.com/office/drawing/2014/main" id="{26A63095-ED13-4807-BC79-9708BB4C1ACE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22" y="183"/>
                  <a:ext cx="5316" cy="395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48" name="Image" r:id="rId4" imgW="11250794" imgH="8368254" progId="Photoshop.Image.6">
                          <p:embed/>
                        </p:oleObj>
                      </mc:Choice>
                      <mc:Fallback>
                        <p:oleObj name="Image" r:id="rId4" imgW="11250794" imgH="8368254" progId="Photoshop.Image.6">
                          <p:embed/>
                          <p:pic>
                            <p:nvPicPr>
                              <p:cNvPr id="0" name="Object 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>
                                <a:clrChange>
                                  <a:clrFrom>
                                    <a:srgbClr val="FFFFFF"/>
                                  </a:clrFrom>
                                  <a:clrTo>
                                    <a:srgbClr val="FFFFFF">
                                      <a:alpha val="0"/>
                                    </a:srgbClr>
                                  </a:clrTo>
                                </a:clrChange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2" y="183"/>
                                <a:ext cx="5316" cy="395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1041" name="Group 9">
                    <a:extLst>
                      <a:ext uri="{FF2B5EF4-FFF2-40B4-BE49-F238E27FC236}">
                        <a16:creationId xmlns:a16="http://schemas.microsoft.com/office/drawing/2014/main" id="{1A2CA341-49E5-455B-8C46-26F5BC64F8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56" y="672"/>
                    <a:ext cx="768" cy="96"/>
                    <a:chOff x="1056" y="576"/>
                    <a:chExt cx="480" cy="192"/>
                  </a:xfrm>
                </p:grpSpPr>
                <p:sp>
                  <p:nvSpPr>
                    <p:cNvPr id="1042" name="Line 10">
                      <a:extLst>
                        <a:ext uri="{FF2B5EF4-FFF2-40B4-BE49-F238E27FC236}">
                          <a16:creationId xmlns:a16="http://schemas.microsoft.com/office/drawing/2014/main" id="{68E56B5B-3F08-4DD4-A650-73010568B2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56" y="576"/>
                      <a:ext cx="0" cy="19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3" name="Line 11">
                      <a:extLst>
                        <a:ext uri="{FF2B5EF4-FFF2-40B4-BE49-F238E27FC236}">
                          <a16:creationId xmlns:a16="http://schemas.microsoft.com/office/drawing/2014/main" id="{19E22E95-46DD-4939-91DB-FD8164713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36" y="576"/>
                      <a:ext cx="0" cy="19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4" name="Line 12">
                      <a:extLst>
                        <a:ext uri="{FF2B5EF4-FFF2-40B4-BE49-F238E27FC236}">
                          <a16:creationId xmlns:a16="http://schemas.microsoft.com/office/drawing/2014/main" id="{AA543963-BAA3-4CA0-991D-892F2EDAF6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56" y="768"/>
                      <a:ext cx="480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040" name="Line 13">
                  <a:extLst>
                    <a:ext uri="{FF2B5EF4-FFF2-40B4-BE49-F238E27FC236}">
                      <a16:creationId xmlns:a16="http://schemas.microsoft.com/office/drawing/2014/main" id="{DF68D44C-B390-48A5-890D-5AD50DFB70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8" y="1056"/>
                  <a:ext cx="0" cy="105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37" name="Text Box 14">
                <a:extLst>
                  <a:ext uri="{FF2B5EF4-FFF2-40B4-BE49-F238E27FC236}">
                    <a16:creationId xmlns:a16="http://schemas.microsoft.com/office/drawing/2014/main" id="{D23FBFDB-2FDF-4802-8F6F-6DEF7A5DFF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59" y="268"/>
                <a:ext cx="11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600" b="1">
                    <a:latin typeface="Times New Roman" panose="02020603050405020304" pitchFamily="18" charset="0"/>
                  </a:rPr>
                  <a:t>40</a:t>
                </a:r>
                <a:r>
                  <a:rPr kumimoji="1" lang="zh-CN" altLang="en-US" sz="3600" b="1">
                    <a:latin typeface="Times New Roman" panose="02020603050405020304" pitchFamily="18" charset="0"/>
                  </a:rPr>
                  <a:t>千米</a:t>
                </a:r>
              </a:p>
            </p:txBody>
          </p:sp>
          <p:sp>
            <p:nvSpPr>
              <p:cNvPr id="1038" name="Text Box 15">
                <a:extLst>
                  <a:ext uri="{FF2B5EF4-FFF2-40B4-BE49-F238E27FC236}">
                    <a16:creationId xmlns:a16="http://schemas.microsoft.com/office/drawing/2014/main" id="{6F830504-597F-4AEB-A1AD-E68F0920B1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1" y="288"/>
                <a:ext cx="309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6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1035" name="Text Box 16">
              <a:extLst>
                <a:ext uri="{FF2B5EF4-FFF2-40B4-BE49-F238E27FC236}">
                  <a16:creationId xmlns:a16="http://schemas.microsoft.com/office/drawing/2014/main" id="{10E38488-31AD-4F42-901A-FA6E1A1666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35"/>
              <a:ext cx="112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en-US" sz="6600" b="1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3809" name="AutoShape 17">
            <a:extLst>
              <a:ext uri="{FF2B5EF4-FFF2-40B4-BE49-F238E27FC236}">
                <a16:creationId xmlns:a16="http://schemas.microsoft.com/office/drawing/2014/main" id="{FB1BC8E7-40A1-4962-B683-2BF8D743C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6021388"/>
            <a:ext cx="4608512" cy="836612"/>
          </a:xfrm>
          <a:prstGeom prst="wedgeRoundRectCallout">
            <a:avLst>
              <a:gd name="adj1" fmla="val -55648"/>
              <a:gd name="adj2" fmla="val -114894"/>
              <a:gd name="adj3" fmla="val 16667"/>
            </a:avLst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2857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4000" b="1">
                <a:solidFill>
                  <a:srgbClr val="990000"/>
                </a:solidFill>
                <a:latin typeface="Times New Roman" pitchFamily="18" charset="0"/>
              </a:rPr>
              <a:t>图例和注记</a:t>
            </a:r>
          </a:p>
        </p:txBody>
      </p:sp>
      <p:sp>
        <p:nvSpPr>
          <p:cNvPr id="1032" name="Text Box 25">
            <a:extLst>
              <a:ext uri="{FF2B5EF4-FFF2-40B4-BE49-F238E27FC236}">
                <a16:creationId xmlns:a16="http://schemas.microsoft.com/office/drawing/2014/main" id="{74E029C7-CAA7-481A-8D89-AA8FD03B5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5876925"/>
            <a:ext cx="2232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33848" name="Text Box 56">
            <a:extLst>
              <a:ext uri="{FF2B5EF4-FFF2-40B4-BE49-F238E27FC236}">
                <a16:creationId xmlns:a16="http://schemas.microsoft.com/office/drawing/2014/main" id="{BF326952-F40A-4EB6-A49B-2CA448766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765175"/>
            <a:ext cx="9159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 b="1">
                <a:ea typeface="黑体" panose="02010609060101010101" pitchFamily="49" charset="-122"/>
              </a:rPr>
              <a:t>地图三要素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animBg="1" autoUpdateAnimBg="0"/>
      <p:bldP spid="33795" grpId="0" animBg="1" autoUpdateAnimBg="0"/>
      <p:bldP spid="33809" grpId="0" animBg="1" autoUpdateAnimBg="0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Maple</Template>
  <TotalTime>1063</TotalTime>
  <Pages>0</Pages>
  <Words>1431</Words>
  <Characters>0</Characters>
  <Application>Microsoft Office PowerPoint</Application>
  <DocSecurity>0</DocSecurity>
  <PresentationFormat>全屏显示(4:3)</PresentationFormat>
  <Lines>0</Lines>
  <Paragraphs>294</Paragraphs>
  <Slides>38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黑体</vt:lpstr>
      <vt:lpstr>华文仿宋</vt:lpstr>
      <vt:lpstr>华文新魏</vt:lpstr>
      <vt:lpstr>楷体</vt:lpstr>
      <vt:lpstr>楷体_GB2312</vt:lpstr>
      <vt:lpstr>宋体</vt:lpstr>
      <vt:lpstr>Arial</vt:lpstr>
      <vt:lpstr>Calibri</vt:lpstr>
      <vt:lpstr>Tahoma</vt:lpstr>
      <vt:lpstr>Times New Roman</vt:lpstr>
      <vt:lpstr>Wingdings</vt:lpstr>
      <vt:lpstr>Blends</vt:lpstr>
      <vt:lpstr>Image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1、一般定向法：    </vt:lpstr>
      <vt:lpstr>PowerPoint 演示文稿</vt:lpstr>
      <vt:lpstr>PowerPoint 演示文稿</vt:lpstr>
      <vt:lpstr>PowerPoint 演示文稿</vt:lpstr>
      <vt:lpstr>PowerPoint 演示文稿</vt:lpstr>
      <vt:lpstr>       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比例尺三种表示方法的转换</vt:lpstr>
      <vt:lpstr>PowerPoint 演示文稿</vt:lpstr>
      <vt:lpstr>PowerPoint 演示文稿</vt:lpstr>
      <vt:lpstr>PowerPoint 演示文稿</vt:lpstr>
      <vt:lpstr>PowerPoint 演示文稿</vt:lpstr>
      <vt:lpstr>              比例尺的选择</vt:lpstr>
      <vt:lpstr>PowerPoint 演示文稿</vt:lpstr>
      <vt:lpstr>PowerPoint 演示文稿</vt:lpstr>
      <vt:lpstr>      如何选用合适的地图</vt:lpstr>
      <vt:lpstr>PowerPoint 演示文稿</vt:lpstr>
      <vt:lpstr>      课堂小结</vt:lpstr>
      <vt:lpstr>PowerPoint 演示文稿</vt:lpstr>
      <vt:lpstr>PowerPoint 演示文稿</vt:lpstr>
      <vt:lpstr>PowerPoint 演示文稿</vt:lpstr>
    </vt:vector>
  </TitlesOfParts>
  <Manager/>
  <Company>China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ycc</dc:creator>
  <cp:keywords/>
  <dc:description/>
  <cp:lastModifiedBy>郭 会玲</cp:lastModifiedBy>
  <cp:revision>966</cp:revision>
  <dcterms:created xsi:type="dcterms:W3CDTF">2014-07-11T01:39:51Z</dcterms:created>
  <dcterms:modified xsi:type="dcterms:W3CDTF">2019-09-03T11:54:53Z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